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75" r:id="rId6"/>
    <p:sldId id="272" r:id="rId7"/>
    <p:sldId id="260" r:id="rId8"/>
    <p:sldId id="261" r:id="rId9"/>
    <p:sldId id="269" r:id="rId10"/>
    <p:sldId id="270" r:id="rId11"/>
    <p:sldId id="271" r:id="rId12"/>
    <p:sldId id="262" r:id="rId13"/>
    <p:sldId id="263" r:id="rId14"/>
    <p:sldId id="264" r:id="rId15"/>
    <p:sldId id="265" r:id="rId16"/>
    <p:sldId id="266" r:id="rId17"/>
    <p:sldId id="267" r:id="rId18"/>
    <p:sldId id="268" r:id="rId19"/>
    <p:sldId id="274" r:id="rId20"/>
    <p:sldId id="276" r:id="rId21"/>
    <p:sldId id="277"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49735C-7796-43BF-89BF-C2E45356FAD0}" type="datetimeFigureOut">
              <a:rPr lang="en-US" smtClean="0"/>
              <a:pPr/>
              <a:t>11/11/2009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43B35D-7CBA-4A7C-89A6-BDAADAD0279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A543B35D-7CBA-4A7C-89A6-BDAADAD0279B}"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0D3B87FB-458F-4683-9396-F6C0C06D295D}" type="datetimeFigureOut">
              <a:rPr lang="en-US" smtClean="0"/>
              <a:pPr/>
              <a:t>11/11/2009</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BF9A2F95-C391-4373-A883-0847363CB47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0D3B87FB-458F-4683-9396-F6C0C06D295D}" type="datetimeFigureOut">
              <a:rPr lang="en-US" smtClean="0"/>
              <a:pPr/>
              <a:t>11/11/2009</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0D3B87FB-458F-4683-9396-F6C0C06D295D}" type="datetimeFigureOut">
              <a:rPr lang="en-US" smtClean="0"/>
              <a:pPr/>
              <a:t>11/11/2009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BF9A2F95-C391-4373-A883-0847363CB47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0D3B87FB-458F-4683-9396-F6C0C06D295D}" type="datetimeFigureOut">
              <a:rPr lang="en-US" smtClean="0"/>
              <a:pPr/>
              <a:t>11/11/2009</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BF9A2F95-C391-4373-A883-0847363CB47D}" type="slidenum">
              <a:rPr lang="en-US" smtClean="0"/>
              <a:pPr/>
              <a:t>‹#›</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D3B87FB-458F-4683-9396-F6C0C06D295D}" type="datetimeFigureOut">
              <a:rPr lang="en-US" smtClean="0"/>
              <a:pPr/>
              <a:t>11/11/2009</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F9A2F95-C391-4373-A883-0847363CB4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youtube.com/watch?v=iYElUVByBGc&amp;feature=related"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cache1.asset-cache.net/xc/SA69247.jpg?v=1&amp;c=NewsMaker&amp;k=2&amp;d=D3027FCB8B841805AFD64B06ED4705E0" TargetMode="External"/><Relationship Id="rId13" Type="http://schemas.openxmlformats.org/officeDocument/2006/relationships/hyperlink" Target="http://psychology.about.com/od/profilesofmajorthinkers/p/watson.htm" TargetMode="External"/><Relationship Id="rId3" Type="http://schemas.openxmlformats.org/officeDocument/2006/relationships/hyperlink" Target="http://www.newworldencyclopedia.org/entry/John_B._Watson" TargetMode="External"/><Relationship Id="rId7" Type="http://schemas.openxmlformats.org/officeDocument/2006/relationships/hyperlink" Target="http://www.flavinscorner.com/1913watson.JPG" TargetMode="External"/><Relationship Id="rId12" Type="http://schemas.openxmlformats.org/officeDocument/2006/relationships/hyperlink" Target="http://www.psychology.sbc.edu/Little%20Albert.htm" TargetMode="External"/><Relationship Id="rId2" Type="http://schemas.openxmlformats.org/officeDocument/2006/relationships/hyperlink" Target="http://www.brynmawr.edu/Acads/Psych/rwozniak/watson.html" TargetMode="External"/><Relationship Id="rId1" Type="http://schemas.openxmlformats.org/officeDocument/2006/relationships/slideLayout" Target="../slideLayouts/slideLayout2.xml"/><Relationship Id="rId6" Type="http://schemas.openxmlformats.org/officeDocument/2006/relationships/hyperlink" Target="http://www.missinglimbsentrepreneur.org/images/college-graduate.jpg" TargetMode="External"/><Relationship Id="rId11" Type="http://schemas.openxmlformats.org/officeDocument/2006/relationships/hyperlink" Target="http://greennature.com/gallery/farm-animal-pictures/albino_rabbit.jpg" TargetMode="External"/><Relationship Id="rId5" Type="http://schemas.openxmlformats.org/officeDocument/2006/relationships/hyperlink" Target="http://www.richard-seaman.com/USA/Cities/Chicago/Landmarks/ChicagoSkyline1.jpg" TargetMode="External"/><Relationship Id="rId15" Type="http://schemas.openxmlformats.org/officeDocument/2006/relationships/hyperlink" Target="http://vm.uconn.edu/~lundquis/watson.html" TargetMode="External"/><Relationship Id="rId10" Type="http://schemas.openxmlformats.org/officeDocument/2006/relationships/hyperlink" Target="http://badadvice.typepad.com/.a/6a00d8341c94c853ef01116855aea2970c-800wi" TargetMode="External"/><Relationship Id="rId4" Type="http://schemas.openxmlformats.org/officeDocument/2006/relationships/hyperlink" Target="http://www.wisebread.com/files/fruganomics/imagecache/blog_image_full/files/fruganomics/blog-images/depression-family-3.jpg" TargetMode="External"/><Relationship Id="rId9" Type="http://schemas.openxmlformats.org/officeDocument/2006/relationships/hyperlink" Target="http://farm4.static.flickr.com/3535/3273012717_12116f7926.jpg" TargetMode="External"/><Relationship Id="rId14" Type="http://schemas.openxmlformats.org/officeDocument/2006/relationships/hyperlink" Target="http://web.sau.edu/WaterStreetMaryA/Watson.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HN" dirty="0" smtClean="0"/>
              <a:t>JOHN B. WATSON</a:t>
            </a:r>
            <a:endParaRPr lang="en-US" dirty="0"/>
          </a:p>
        </p:txBody>
      </p:sp>
      <p:sp>
        <p:nvSpPr>
          <p:cNvPr id="3" name="2 Subtítulo"/>
          <p:cNvSpPr>
            <a:spLocks noGrp="1"/>
          </p:cNvSpPr>
          <p:nvPr>
            <p:ph type="subTitle" idx="1"/>
          </p:nvPr>
        </p:nvSpPr>
        <p:spPr/>
        <p:txBody>
          <a:bodyPr/>
          <a:lstStyle/>
          <a:p>
            <a:r>
              <a:rPr lang="es-HN" dirty="0" err="1" smtClean="0"/>
              <a:t>By</a:t>
            </a:r>
            <a:r>
              <a:rPr lang="es-HN" dirty="0" smtClean="0"/>
              <a:t>: </a:t>
            </a:r>
            <a:r>
              <a:rPr lang="es-HN" dirty="0" err="1" smtClean="0"/>
              <a:t>Anahi</a:t>
            </a:r>
            <a:r>
              <a:rPr lang="es-HN" dirty="0" smtClean="0"/>
              <a:t> </a:t>
            </a:r>
            <a:r>
              <a:rPr lang="es-HN" dirty="0" err="1" smtClean="0"/>
              <a:t>Bendeck</a:t>
            </a:r>
            <a:endParaRPr lang="es-HN" dirty="0" smtClean="0"/>
          </a:p>
          <a:p>
            <a:r>
              <a:rPr lang="es-HN" dirty="0" smtClean="0"/>
              <a:t>IB </a:t>
            </a:r>
            <a:r>
              <a:rPr lang="es-HN" dirty="0" err="1" smtClean="0"/>
              <a:t>Psychology</a:t>
            </a:r>
            <a:endParaRPr lang="es-HN" dirty="0" smtClean="0"/>
          </a:p>
          <a:p>
            <a:endParaRPr lang="es-HN" dirty="0" smtClean="0"/>
          </a:p>
        </p:txBody>
      </p:sp>
      <p:pic>
        <p:nvPicPr>
          <p:cNvPr id="5" name="4 Imagen" descr="john-b-watson-1-sized.jpg"/>
          <p:cNvPicPr>
            <a:picLocks noChangeAspect="1"/>
          </p:cNvPicPr>
          <p:nvPr/>
        </p:nvPicPr>
        <p:blipFill>
          <a:blip r:embed="rId2" cstate="print"/>
          <a:stretch>
            <a:fillRect/>
          </a:stretch>
        </p:blipFill>
        <p:spPr>
          <a:xfrm>
            <a:off x="571472" y="642918"/>
            <a:ext cx="2487069" cy="364333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786050" y="1481328"/>
            <a:ext cx="5900750" cy="4948068"/>
          </a:xfrm>
        </p:spPr>
        <p:txBody>
          <a:bodyPr>
            <a:noAutofit/>
          </a:bodyPr>
          <a:lstStyle/>
          <a:p>
            <a:r>
              <a:rPr lang="en-US" sz="2100" dirty="0" smtClean="0">
                <a:latin typeface="Britannic Bold" pitchFamily="34" charset="0"/>
              </a:rPr>
              <a:t>A second critical factor in changing attitudes toward behaviorism was the appearance, in 1919, of Watson's “Psychology from the Standpoint of a Behaviorist” . Watson’s 1919 text was the first one to extend behaviorist analysis into the human psychological functions. In his first chapters, he introduces students to the vision of what psychology really is and how it is considered an independent natural science. Watson lays the basic foundation of psychology by outlining the major behavior categories in which he tries to argue for a clear difference between how a person will act without being synthesized into fearing or believing something.  </a:t>
            </a:r>
            <a:endParaRPr lang="en-US" sz="2100" dirty="0"/>
          </a:p>
        </p:txBody>
      </p:sp>
      <p:sp>
        <p:nvSpPr>
          <p:cNvPr id="3" name="2 Título"/>
          <p:cNvSpPr>
            <a:spLocks noGrp="1"/>
          </p:cNvSpPr>
          <p:nvPr>
            <p:ph type="title"/>
          </p:nvPr>
        </p:nvSpPr>
        <p:spPr/>
        <p:txBody>
          <a:bodyPr>
            <a:normAutofit/>
          </a:bodyPr>
          <a:lstStyle/>
          <a:p>
            <a:pPr algn="ctr"/>
            <a:r>
              <a:rPr lang="es-HN" sz="3000" dirty="0" smtClean="0"/>
              <a:t>“</a:t>
            </a:r>
            <a:r>
              <a:rPr lang="es-HN" sz="3000" dirty="0" err="1" smtClean="0"/>
              <a:t>Psychology</a:t>
            </a:r>
            <a:r>
              <a:rPr lang="es-HN" sz="3000" dirty="0" smtClean="0"/>
              <a:t> </a:t>
            </a:r>
            <a:r>
              <a:rPr lang="es-HN" sz="3000" dirty="0" err="1" smtClean="0"/>
              <a:t>from</a:t>
            </a:r>
            <a:r>
              <a:rPr lang="es-HN" sz="3000" dirty="0" smtClean="0"/>
              <a:t> the </a:t>
            </a:r>
            <a:r>
              <a:rPr lang="es-HN" sz="3000" dirty="0" err="1" smtClean="0"/>
              <a:t>Standpoint</a:t>
            </a:r>
            <a:r>
              <a:rPr lang="es-HN" sz="3000" dirty="0" smtClean="0"/>
              <a:t> of a </a:t>
            </a:r>
            <a:r>
              <a:rPr lang="es-HN" sz="3000" dirty="0" err="1" smtClean="0"/>
              <a:t>Behaviorist</a:t>
            </a:r>
            <a:r>
              <a:rPr lang="es-HN" sz="3000" dirty="0" smtClean="0"/>
              <a:t>”</a:t>
            </a:r>
            <a:endParaRPr lang="en-US" sz="3000" dirty="0"/>
          </a:p>
        </p:txBody>
      </p:sp>
      <p:pic>
        <p:nvPicPr>
          <p:cNvPr id="4" name="3 Imagen" descr="watson-headline2.jpg"/>
          <p:cNvPicPr>
            <a:picLocks noChangeAspect="1"/>
          </p:cNvPicPr>
          <p:nvPr/>
        </p:nvPicPr>
        <p:blipFill>
          <a:blip r:embed="rId2" cstate="print"/>
          <a:stretch>
            <a:fillRect/>
          </a:stretch>
        </p:blipFill>
        <p:spPr>
          <a:xfrm>
            <a:off x="357158" y="1785926"/>
            <a:ext cx="2612285" cy="350046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285728"/>
            <a:ext cx="4972056" cy="5786478"/>
          </a:xfrm>
        </p:spPr>
        <p:txBody>
          <a:bodyPr>
            <a:noAutofit/>
          </a:bodyPr>
          <a:lstStyle/>
          <a:p>
            <a:r>
              <a:rPr lang="es-HN" sz="1750" dirty="0" smtClean="0">
                <a:latin typeface="Britannic Bold" pitchFamily="34" charset="0"/>
              </a:rPr>
              <a:t>In </a:t>
            </a:r>
            <a:r>
              <a:rPr lang="es-HN" sz="1750" dirty="0" err="1" smtClean="0">
                <a:latin typeface="Britannic Bold" pitchFamily="34" charset="0"/>
              </a:rPr>
              <a:t>his</a:t>
            </a:r>
            <a:r>
              <a:rPr lang="es-HN" sz="1750" dirty="0" smtClean="0">
                <a:latin typeface="Britannic Bold" pitchFamily="34" charset="0"/>
              </a:rPr>
              <a:t> </a:t>
            </a:r>
            <a:r>
              <a:rPr lang="es-HN" sz="1750" dirty="0" err="1" smtClean="0">
                <a:latin typeface="Britannic Bold" pitchFamily="34" charset="0"/>
              </a:rPr>
              <a:t>famous</a:t>
            </a:r>
            <a:r>
              <a:rPr lang="es-HN" sz="1750" dirty="0" smtClean="0">
                <a:latin typeface="Britannic Bold" pitchFamily="34" charset="0"/>
              </a:rPr>
              <a:t> </a:t>
            </a:r>
            <a:r>
              <a:rPr lang="es-HN" sz="1750" dirty="0" err="1" smtClean="0">
                <a:latin typeface="Britannic Bold" pitchFamily="34" charset="0"/>
              </a:rPr>
              <a:t>text</a:t>
            </a:r>
            <a:r>
              <a:rPr lang="es-HN" sz="1750" dirty="0" smtClean="0">
                <a:latin typeface="Britannic Bold" pitchFamily="34" charset="0"/>
              </a:rPr>
              <a:t>, Watson </a:t>
            </a:r>
            <a:r>
              <a:rPr lang="es-HN" sz="1750" dirty="0" err="1" smtClean="0">
                <a:latin typeface="Britannic Bold" pitchFamily="34" charset="0"/>
              </a:rPr>
              <a:t>also</a:t>
            </a:r>
            <a:r>
              <a:rPr lang="es-HN" sz="1750" dirty="0" smtClean="0">
                <a:latin typeface="Britannic Bold" pitchFamily="34" charset="0"/>
              </a:rPr>
              <a:t> </a:t>
            </a:r>
            <a:r>
              <a:rPr lang="es-HN" sz="1750" dirty="0" err="1" smtClean="0">
                <a:latin typeface="Britannic Bold" pitchFamily="34" charset="0"/>
              </a:rPr>
              <a:t>includes</a:t>
            </a:r>
            <a:r>
              <a:rPr lang="es-HN" sz="1750" dirty="0" smtClean="0">
                <a:latin typeface="Britannic Bold" pitchFamily="34" charset="0"/>
              </a:rPr>
              <a:t> a </a:t>
            </a:r>
            <a:r>
              <a:rPr lang="es-HN" sz="1750" dirty="0" err="1" smtClean="0">
                <a:latin typeface="Britannic Bold" pitchFamily="34" charset="0"/>
              </a:rPr>
              <a:t>description</a:t>
            </a:r>
            <a:r>
              <a:rPr lang="es-HN" sz="1750" dirty="0" smtClean="0">
                <a:latin typeface="Britannic Bold" pitchFamily="34" charset="0"/>
              </a:rPr>
              <a:t> of the </a:t>
            </a:r>
            <a:r>
              <a:rPr lang="es-HN" sz="1750" dirty="0" err="1" smtClean="0">
                <a:latin typeface="Britannic Bold" pitchFamily="34" charset="0"/>
              </a:rPr>
              <a:t>anatomical</a:t>
            </a:r>
            <a:r>
              <a:rPr lang="es-HN" sz="1750" dirty="0" smtClean="0">
                <a:latin typeface="Britannic Bold" pitchFamily="34" charset="0"/>
              </a:rPr>
              <a:t> </a:t>
            </a:r>
            <a:r>
              <a:rPr lang="es-HN" sz="1750" dirty="0" err="1" smtClean="0">
                <a:latin typeface="Britannic Bold" pitchFamily="34" charset="0"/>
              </a:rPr>
              <a:t>structures</a:t>
            </a:r>
            <a:r>
              <a:rPr lang="es-HN" sz="1750" dirty="0" smtClean="0">
                <a:latin typeface="Britannic Bold" pitchFamily="34" charset="0"/>
              </a:rPr>
              <a:t> and </a:t>
            </a:r>
            <a:r>
              <a:rPr lang="es-HN" sz="1750" dirty="0" err="1" smtClean="0">
                <a:latin typeface="Britannic Bold" pitchFamily="34" charset="0"/>
              </a:rPr>
              <a:t>physiological</a:t>
            </a:r>
            <a:r>
              <a:rPr lang="es-HN" sz="1750" dirty="0" smtClean="0">
                <a:latin typeface="Britannic Bold" pitchFamily="34" charset="0"/>
              </a:rPr>
              <a:t> </a:t>
            </a:r>
            <a:r>
              <a:rPr lang="es-HN" sz="1750" dirty="0" err="1" smtClean="0">
                <a:latin typeface="Britannic Bold" pitchFamily="34" charset="0"/>
              </a:rPr>
              <a:t>functioning</a:t>
            </a:r>
            <a:r>
              <a:rPr lang="es-HN" sz="1750" dirty="0" smtClean="0">
                <a:latin typeface="Britannic Bold" pitchFamily="34" charset="0"/>
              </a:rPr>
              <a:t> of the central </a:t>
            </a:r>
            <a:r>
              <a:rPr lang="es-HN" sz="1750" dirty="0" err="1" smtClean="0">
                <a:latin typeface="Britannic Bold" pitchFamily="34" charset="0"/>
              </a:rPr>
              <a:t>nervous</a:t>
            </a:r>
            <a:r>
              <a:rPr lang="es-HN" sz="1750" dirty="0" smtClean="0">
                <a:latin typeface="Britannic Bold" pitchFamily="34" charset="0"/>
              </a:rPr>
              <a:t> </a:t>
            </a:r>
            <a:r>
              <a:rPr lang="es-HN" sz="1750" dirty="0" err="1" smtClean="0">
                <a:latin typeface="Britannic Bold" pitchFamily="34" charset="0"/>
              </a:rPr>
              <a:t>system</a:t>
            </a:r>
            <a:r>
              <a:rPr lang="es-HN" sz="1750" dirty="0" smtClean="0">
                <a:latin typeface="Britannic Bold" pitchFamily="34" charset="0"/>
              </a:rPr>
              <a:t>, the </a:t>
            </a:r>
            <a:r>
              <a:rPr lang="es-HN" sz="1750" dirty="0" err="1" smtClean="0">
                <a:latin typeface="Britannic Bold" pitchFamily="34" charset="0"/>
              </a:rPr>
              <a:t>receptors</a:t>
            </a:r>
            <a:r>
              <a:rPr lang="es-HN" sz="1750" dirty="0" smtClean="0">
                <a:latin typeface="Britannic Bold" pitchFamily="34" charset="0"/>
              </a:rPr>
              <a:t>, and </a:t>
            </a:r>
            <a:r>
              <a:rPr lang="es-HN" sz="1750" dirty="0" err="1" smtClean="0">
                <a:latin typeface="Britannic Bold" pitchFamily="34" charset="0"/>
              </a:rPr>
              <a:t>finally</a:t>
            </a:r>
            <a:r>
              <a:rPr lang="es-HN" sz="1750" dirty="0" smtClean="0">
                <a:latin typeface="Britannic Bold" pitchFamily="34" charset="0"/>
              </a:rPr>
              <a:t>, the </a:t>
            </a:r>
            <a:r>
              <a:rPr lang="es-HN" sz="1750" dirty="0" err="1" smtClean="0">
                <a:latin typeface="Britannic Bold" pitchFamily="34" charset="0"/>
              </a:rPr>
              <a:t>muscles</a:t>
            </a:r>
            <a:r>
              <a:rPr lang="es-HN" sz="1750" dirty="0" smtClean="0">
                <a:latin typeface="Britannic Bold" pitchFamily="34" charset="0"/>
              </a:rPr>
              <a:t> and </a:t>
            </a:r>
            <a:r>
              <a:rPr lang="es-HN" sz="1750" dirty="0" err="1" smtClean="0">
                <a:latin typeface="Britannic Bold" pitchFamily="34" charset="0"/>
              </a:rPr>
              <a:t>glands</a:t>
            </a:r>
            <a:r>
              <a:rPr lang="es-HN" sz="1750" dirty="0" smtClean="0">
                <a:latin typeface="Britannic Bold" pitchFamily="34" charset="0"/>
              </a:rPr>
              <a:t>. Watson </a:t>
            </a:r>
            <a:r>
              <a:rPr lang="es-HN" sz="1750" dirty="0" err="1" smtClean="0">
                <a:latin typeface="Britannic Bold" pitchFamily="34" charset="0"/>
              </a:rPr>
              <a:t>studies</a:t>
            </a:r>
            <a:r>
              <a:rPr lang="es-HN" sz="1750" dirty="0" smtClean="0">
                <a:latin typeface="Britannic Bold" pitchFamily="34" charset="0"/>
              </a:rPr>
              <a:t> the </a:t>
            </a:r>
            <a:r>
              <a:rPr lang="es-HN" sz="1750" dirty="0" err="1" smtClean="0">
                <a:latin typeface="Britannic Bold" pitchFamily="34" charset="0"/>
              </a:rPr>
              <a:t>behavior</a:t>
            </a:r>
            <a:r>
              <a:rPr lang="es-HN" sz="1750" dirty="0" smtClean="0">
                <a:latin typeface="Britannic Bold" pitchFamily="34" charset="0"/>
              </a:rPr>
              <a:t> of </a:t>
            </a:r>
            <a:r>
              <a:rPr lang="es-HN" sz="1750" dirty="0" err="1" smtClean="0">
                <a:latin typeface="Britannic Bold" pitchFamily="34" charset="0"/>
              </a:rPr>
              <a:t>people</a:t>
            </a:r>
            <a:r>
              <a:rPr lang="es-HN" sz="1750" dirty="0" smtClean="0">
                <a:latin typeface="Britannic Bold" pitchFamily="34" charset="0"/>
              </a:rPr>
              <a:t> and he </a:t>
            </a:r>
            <a:r>
              <a:rPr lang="es-HN" sz="1750" dirty="0" err="1" smtClean="0">
                <a:latin typeface="Britannic Bold" pitchFamily="34" charset="0"/>
              </a:rPr>
              <a:t>discusses</a:t>
            </a:r>
            <a:r>
              <a:rPr lang="es-HN" sz="1750" dirty="0" smtClean="0">
                <a:latin typeface="Britannic Bold" pitchFamily="34" charset="0"/>
              </a:rPr>
              <a:t> </a:t>
            </a:r>
            <a:r>
              <a:rPr lang="es-HN" sz="1750" dirty="0" err="1" smtClean="0">
                <a:latin typeface="Britannic Bold" pitchFamily="34" charset="0"/>
              </a:rPr>
              <a:t>about</a:t>
            </a:r>
            <a:r>
              <a:rPr lang="es-HN" sz="1750" dirty="0" smtClean="0">
                <a:latin typeface="Britannic Bold" pitchFamily="34" charset="0"/>
              </a:rPr>
              <a:t> </a:t>
            </a:r>
            <a:r>
              <a:rPr lang="es-HN" sz="1750" dirty="0" err="1" smtClean="0">
                <a:latin typeface="Britannic Bold" pitchFamily="34" charset="0"/>
              </a:rPr>
              <a:t>how</a:t>
            </a:r>
            <a:r>
              <a:rPr lang="es-HN" sz="1750" dirty="0" smtClean="0">
                <a:latin typeface="Britannic Bold" pitchFamily="34" charset="0"/>
              </a:rPr>
              <a:t> </a:t>
            </a:r>
            <a:r>
              <a:rPr lang="es-HN" sz="1750" dirty="0" err="1" smtClean="0">
                <a:latin typeface="Britannic Bold" pitchFamily="34" charset="0"/>
              </a:rPr>
              <a:t>people’s</a:t>
            </a:r>
            <a:r>
              <a:rPr lang="es-HN" sz="1750" dirty="0" smtClean="0">
                <a:latin typeface="Britannic Bold" pitchFamily="34" charset="0"/>
              </a:rPr>
              <a:t> </a:t>
            </a:r>
            <a:r>
              <a:rPr lang="es-HN" sz="1750" dirty="0" err="1" smtClean="0">
                <a:latin typeface="Britannic Bold" pitchFamily="34" charset="0"/>
              </a:rPr>
              <a:t>emotions</a:t>
            </a:r>
            <a:r>
              <a:rPr lang="es-HN" sz="1750" dirty="0" smtClean="0">
                <a:latin typeface="Britannic Bold" pitchFamily="34" charset="0"/>
              </a:rPr>
              <a:t> can </a:t>
            </a:r>
            <a:r>
              <a:rPr lang="es-HN" sz="1750" dirty="0" err="1" smtClean="0">
                <a:latin typeface="Britannic Bold" pitchFamily="34" charset="0"/>
              </a:rPr>
              <a:t>be</a:t>
            </a:r>
            <a:r>
              <a:rPr lang="es-HN" sz="1750" dirty="0" smtClean="0">
                <a:latin typeface="Britannic Bold" pitchFamily="34" charset="0"/>
              </a:rPr>
              <a:t> </a:t>
            </a:r>
            <a:r>
              <a:rPr lang="es-HN" sz="1750" dirty="0" err="1" smtClean="0">
                <a:latin typeface="Britannic Bold" pitchFamily="34" charset="0"/>
              </a:rPr>
              <a:t>controlled</a:t>
            </a:r>
            <a:r>
              <a:rPr lang="es-HN" sz="1750" dirty="0" smtClean="0">
                <a:latin typeface="Britannic Bold" pitchFamily="34" charset="0"/>
              </a:rPr>
              <a:t> and </a:t>
            </a:r>
            <a:r>
              <a:rPr lang="es-HN" sz="1750" dirty="0" err="1" smtClean="0">
                <a:latin typeface="Britannic Bold" pitchFamily="34" charset="0"/>
              </a:rPr>
              <a:t>related</a:t>
            </a:r>
            <a:r>
              <a:rPr lang="es-HN" sz="1750" dirty="0" smtClean="0">
                <a:latin typeface="Britannic Bold" pitchFamily="34" charset="0"/>
              </a:rPr>
              <a:t> </a:t>
            </a:r>
            <a:r>
              <a:rPr lang="es-HN" sz="1750" dirty="0" err="1" smtClean="0">
                <a:latin typeface="Britannic Bold" pitchFamily="34" charset="0"/>
              </a:rPr>
              <a:t>to</a:t>
            </a:r>
            <a:r>
              <a:rPr lang="es-HN" sz="1750" dirty="0" smtClean="0">
                <a:latin typeface="Britannic Bold" pitchFamily="34" charset="0"/>
              </a:rPr>
              <a:t> </a:t>
            </a:r>
            <a:r>
              <a:rPr lang="es-HN" sz="1750" dirty="0" err="1" smtClean="0">
                <a:latin typeface="Britannic Bold" pitchFamily="34" charset="0"/>
              </a:rPr>
              <a:t>these</a:t>
            </a:r>
            <a:r>
              <a:rPr lang="es-HN" sz="1750" dirty="0" smtClean="0">
                <a:latin typeface="Britannic Bold" pitchFamily="34" charset="0"/>
              </a:rPr>
              <a:t> </a:t>
            </a:r>
            <a:r>
              <a:rPr lang="es-HN" sz="1750" dirty="0" err="1" smtClean="0">
                <a:latin typeface="Britannic Bold" pitchFamily="34" charset="0"/>
              </a:rPr>
              <a:t>specific</a:t>
            </a:r>
            <a:r>
              <a:rPr lang="es-HN" sz="1750" dirty="0" smtClean="0">
                <a:latin typeface="Britannic Bold" pitchFamily="34" charset="0"/>
              </a:rPr>
              <a:t> </a:t>
            </a:r>
            <a:r>
              <a:rPr lang="es-HN" sz="1750" dirty="0" err="1" smtClean="0">
                <a:latin typeface="Britannic Bold" pitchFamily="34" charset="0"/>
              </a:rPr>
              <a:t>parts</a:t>
            </a:r>
            <a:r>
              <a:rPr lang="es-HN" sz="1750" dirty="0" smtClean="0">
                <a:latin typeface="Britannic Bold" pitchFamily="34" charset="0"/>
              </a:rPr>
              <a:t> in the </a:t>
            </a:r>
            <a:r>
              <a:rPr lang="es-HN" sz="1750" dirty="0" err="1" smtClean="0">
                <a:latin typeface="Britannic Bold" pitchFamily="34" charset="0"/>
              </a:rPr>
              <a:t>human</a:t>
            </a:r>
            <a:r>
              <a:rPr lang="es-HN" sz="1750" dirty="0" smtClean="0">
                <a:latin typeface="Britannic Bold" pitchFamily="34" charset="0"/>
              </a:rPr>
              <a:t> </a:t>
            </a:r>
            <a:r>
              <a:rPr lang="es-HN" sz="1750" dirty="0" err="1" smtClean="0">
                <a:latin typeface="Britannic Bold" pitchFamily="34" charset="0"/>
              </a:rPr>
              <a:t>body</a:t>
            </a:r>
            <a:r>
              <a:rPr lang="es-HN" sz="1750" dirty="0" smtClean="0">
                <a:latin typeface="Britannic Bold" pitchFamily="34" charset="0"/>
              </a:rPr>
              <a:t>. </a:t>
            </a:r>
            <a:endParaRPr lang="en-US" sz="1750" dirty="0" smtClean="0">
              <a:latin typeface="Britannic Bold" pitchFamily="34" charset="0"/>
            </a:endParaRPr>
          </a:p>
          <a:p>
            <a:r>
              <a:rPr lang="en-US" sz="1750" dirty="0" smtClean="0">
                <a:latin typeface="Britannic Bold" pitchFamily="34" charset="0"/>
              </a:rPr>
              <a:t>Watson then presented a reasonably coherent, developmental, stimulus-response treatment of phenomena ranging from the basic emotional and reactions learned during a child’s infancy and the way a child can think and perceive information. This can be also related with the personality and the way adults think, the way they make their everyday decisions. </a:t>
            </a:r>
          </a:p>
          <a:p>
            <a:r>
              <a:rPr lang="en-US" sz="1750" dirty="0" smtClean="0">
                <a:latin typeface="Britannic Bold" pitchFamily="34" charset="0"/>
              </a:rPr>
              <a:t>His second textbook became very popular and was in the need of reprinting, since many people wanted it as a guide to learning about Watson’s “behaviorism”. </a:t>
            </a:r>
            <a:endParaRPr lang="en-US" sz="1750" dirty="0">
              <a:latin typeface="Britannic Bold" pitchFamily="34" charset="0"/>
            </a:endParaRPr>
          </a:p>
        </p:txBody>
      </p:sp>
      <p:pic>
        <p:nvPicPr>
          <p:cNvPr id="4" name="3 Imagen" descr="emotion.bmp"/>
          <p:cNvPicPr>
            <a:picLocks noChangeAspect="1"/>
          </p:cNvPicPr>
          <p:nvPr/>
        </p:nvPicPr>
        <p:blipFill>
          <a:blip r:embed="rId2" cstate="print"/>
          <a:stretch>
            <a:fillRect/>
          </a:stretch>
        </p:blipFill>
        <p:spPr>
          <a:xfrm>
            <a:off x="5500694" y="1500174"/>
            <a:ext cx="2857520" cy="353851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85786" y="3714752"/>
            <a:ext cx="7786742" cy="2714644"/>
          </a:xfrm>
          <a:prstGeom prst="rect">
            <a:avLst/>
          </a:prstGeom>
          <a:solidFill>
            <a:schemeClr val="bg1">
              <a:lumMod val="65000"/>
            </a:schemeClr>
          </a:solidFill>
          <a:ln w="69850" cap="flat"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2 Marcador de contenido"/>
          <p:cNvSpPr>
            <a:spLocks noGrp="1"/>
          </p:cNvSpPr>
          <p:nvPr>
            <p:ph idx="1"/>
          </p:nvPr>
        </p:nvSpPr>
        <p:spPr>
          <a:xfrm>
            <a:off x="457200" y="1285860"/>
            <a:ext cx="8229600" cy="5286412"/>
          </a:xfrm>
        </p:spPr>
        <p:txBody>
          <a:bodyPr>
            <a:normAutofit fontScale="85000" lnSpcReduction="20000"/>
          </a:bodyPr>
          <a:lstStyle/>
          <a:p>
            <a:r>
              <a:rPr lang="es-HN" sz="2400" dirty="0" smtClean="0">
                <a:latin typeface="Britannic Bold" pitchFamily="34" charset="0"/>
              </a:rPr>
              <a:t>In </a:t>
            </a:r>
            <a:r>
              <a:rPr lang="es-HN" sz="2400" dirty="0" err="1" smtClean="0">
                <a:latin typeface="Britannic Bold" pitchFamily="34" charset="0"/>
              </a:rPr>
              <a:t>order</a:t>
            </a:r>
            <a:r>
              <a:rPr lang="es-HN" sz="2400" dirty="0" smtClean="0">
                <a:latin typeface="Britannic Bold" pitchFamily="34" charset="0"/>
              </a:rPr>
              <a:t> </a:t>
            </a:r>
            <a:r>
              <a:rPr lang="es-HN" sz="2400" dirty="0" err="1" smtClean="0">
                <a:latin typeface="Britannic Bold" pitchFamily="34" charset="0"/>
              </a:rPr>
              <a:t>for</a:t>
            </a:r>
            <a:r>
              <a:rPr lang="es-HN" sz="2400" dirty="0" smtClean="0">
                <a:latin typeface="Britannic Bold" pitchFamily="34" charset="0"/>
              </a:rPr>
              <a:t> Watson </a:t>
            </a:r>
            <a:r>
              <a:rPr lang="es-HN" sz="2400" dirty="0" err="1" smtClean="0">
                <a:latin typeface="Britannic Bold" pitchFamily="34" charset="0"/>
              </a:rPr>
              <a:t>to</a:t>
            </a:r>
            <a:r>
              <a:rPr lang="es-HN" sz="2400" dirty="0" smtClean="0">
                <a:latin typeface="Britannic Bold" pitchFamily="34" charset="0"/>
              </a:rPr>
              <a:t> </a:t>
            </a:r>
            <a:r>
              <a:rPr lang="es-HN" sz="2400" dirty="0" err="1" smtClean="0">
                <a:latin typeface="Britannic Bold" pitchFamily="34" charset="0"/>
              </a:rPr>
              <a:t>state</a:t>
            </a:r>
            <a:r>
              <a:rPr lang="es-HN" sz="2400" dirty="0" smtClean="0">
                <a:latin typeface="Britannic Bold" pitchFamily="34" charset="0"/>
              </a:rPr>
              <a:t> </a:t>
            </a:r>
            <a:r>
              <a:rPr lang="es-HN" sz="2400" dirty="0" err="1" smtClean="0">
                <a:latin typeface="Britannic Bold" pitchFamily="34" charset="0"/>
              </a:rPr>
              <a:t>his</a:t>
            </a:r>
            <a:endParaRPr lang="es-HN" sz="2400" dirty="0" smtClean="0">
              <a:latin typeface="Britannic Bold" pitchFamily="34" charset="0"/>
            </a:endParaRPr>
          </a:p>
          <a:p>
            <a:pPr>
              <a:buNone/>
            </a:pPr>
            <a:r>
              <a:rPr lang="es-HN" sz="2400" dirty="0" smtClean="0">
                <a:latin typeface="Britannic Bold" pitchFamily="34" charset="0"/>
              </a:rPr>
              <a:t>	position in a </a:t>
            </a:r>
            <a:r>
              <a:rPr lang="es-HN" sz="2400" dirty="0" err="1" smtClean="0">
                <a:latin typeface="Britannic Bold" pitchFamily="34" charset="0"/>
              </a:rPr>
              <a:t>clearer</a:t>
            </a:r>
            <a:r>
              <a:rPr lang="es-HN" sz="2400" dirty="0" smtClean="0">
                <a:latin typeface="Britannic Bold" pitchFamily="34" charset="0"/>
              </a:rPr>
              <a:t> </a:t>
            </a:r>
            <a:r>
              <a:rPr lang="es-HN" sz="2400" dirty="0" err="1" smtClean="0">
                <a:latin typeface="Britannic Bold" pitchFamily="34" charset="0"/>
              </a:rPr>
              <a:t>way</a:t>
            </a:r>
            <a:r>
              <a:rPr lang="es-HN" sz="2400" dirty="0" smtClean="0">
                <a:latin typeface="Britannic Bold" pitchFamily="34" charset="0"/>
              </a:rPr>
              <a:t>, </a:t>
            </a:r>
          </a:p>
          <a:p>
            <a:pPr>
              <a:buNone/>
            </a:pPr>
            <a:r>
              <a:rPr lang="es-HN" sz="2400" dirty="0" smtClean="0">
                <a:latin typeface="Britannic Bold" pitchFamily="34" charset="0"/>
              </a:rPr>
              <a:t>	Watson </a:t>
            </a:r>
            <a:r>
              <a:rPr lang="es-HN" sz="2400" dirty="0" err="1" smtClean="0">
                <a:latin typeface="Britannic Bold" pitchFamily="34" charset="0"/>
              </a:rPr>
              <a:t>wrote</a:t>
            </a:r>
            <a:r>
              <a:rPr lang="es-HN" sz="2400" dirty="0" smtClean="0">
                <a:latin typeface="Britannic Bold" pitchFamily="34" charset="0"/>
              </a:rPr>
              <a:t> </a:t>
            </a:r>
            <a:r>
              <a:rPr lang="es-HN" sz="2400" dirty="0" err="1" smtClean="0">
                <a:latin typeface="Britannic Bold" pitchFamily="34" charset="0"/>
              </a:rPr>
              <a:t>this</a:t>
            </a:r>
            <a:r>
              <a:rPr lang="es-HN" sz="2400" dirty="0" smtClean="0">
                <a:latin typeface="Britannic Bold" pitchFamily="34" charset="0"/>
              </a:rPr>
              <a:t> </a:t>
            </a:r>
            <a:r>
              <a:rPr lang="es-HN" sz="2400" dirty="0" err="1" smtClean="0">
                <a:latin typeface="Britannic Bold" pitchFamily="34" charset="0"/>
              </a:rPr>
              <a:t>with</a:t>
            </a:r>
            <a:r>
              <a:rPr lang="es-HN" sz="2400" dirty="0" smtClean="0">
                <a:latin typeface="Britannic Bold" pitchFamily="34" charset="0"/>
              </a:rPr>
              <a:t> the </a:t>
            </a:r>
          </a:p>
          <a:p>
            <a:pPr>
              <a:buNone/>
            </a:pPr>
            <a:r>
              <a:rPr lang="es-HN" sz="2400" dirty="0" smtClean="0">
                <a:latin typeface="Britannic Bold" pitchFamily="34" charset="0"/>
              </a:rPr>
              <a:t>	idea of </a:t>
            </a:r>
            <a:r>
              <a:rPr lang="es-HN" sz="2400" dirty="0" err="1" smtClean="0">
                <a:latin typeface="Britannic Bold" pitchFamily="34" charset="0"/>
              </a:rPr>
              <a:t>letting</a:t>
            </a:r>
            <a:r>
              <a:rPr lang="es-HN" sz="2400" dirty="0" smtClean="0">
                <a:latin typeface="Britannic Bold" pitchFamily="34" charset="0"/>
              </a:rPr>
              <a:t> </a:t>
            </a:r>
            <a:r>
              <a:rPr lang="es-HN" sz="2400" dirty="0" err="1" smtClean="0">
                <a:latin typeface="Britannic Bold" pitchFamily="34" charset="0"/>
              </a:rPr>
              <a:t>people</a:t>
            </a:r>
            <a:r>
              <a:rPr lang="es-HN" sz="2400" dirty="0" smtClean="0">
                <a:latin typeface="Britannic Bold" pitchFamily="34" charset="0"/>
              </a:rPr>
              <a:t> </a:t>
            </a:r>
            <a:r>
              <a:rPr lang="es-HN" sz="2400" dirty="0" err="1" smtClean="0">
                <a:latin typeface="Britannic Bold" pitchFamily="34" charset="0"/>
              </a:rPr>
              <a:t>know</a:t>
            </a:r>
            <a:r>
              <a:rPr lang="es-HN" sz="2400" dirty="0" smtClean="0">
                <a:latin typeface="Britannic Bold" pitchFamily="34" charset="0"/>
              </a:rPr>
              <a:t> </a:t>
            </a:r>
            <a:r>
              <a:rPr lang="es-HN" sz="2400" dirty="0" err="1" smtClean="0">
                <a:latin typeface="Britannic Bold" pitchFamily="34" charset="0"/>
              </a:rPr>
              <a:t>that</a:t>
            </a:r>
            <a:r>
              <a:rPr lang="es-HN" sz="2400" dirty="0" smtClean="0">
                <a:latin typeface="Britannic Bold" pitchFamily="34" charset="0"/>
              </a:rPr>
              <a:t> </a:t>
            </a:r>
          </a:p>
          <a:p>
            <a:pPr>
              <a:buNone/>
            </a:pPr>
            <a:r>
              <a:rPr lang="es-HN" sz="2400" dirty="0" smtClean="0">
                <a:latin typeface="Britannic Bold" pitchFamily="34" charset="0"/>
              </a:rPr>
              <a:t>	</a:t>
            </a:r>
            <a:r>
              <a:rPr lang="es-HN" sz="2400" dirty="0" err="1" smtClean="0">
                <a:latin typeface="Britannic Bold" pitchFamily="34" charset="0"/>
              </a:rPr>
              <a:t>there</a:t>
            </a:r>
            <a:r>
              <a:rPr lang="es-HN" sz="2400" dirty="0" smtClean="0">
                <a:latin typeface="Britannic Bold" pitchFamily="34" charset="0"/>
              </a:rPr>
              <a:t> </a:t>
            </a:r>
            <a:r>
              <a:rPr lang="es-HN" sz="2400" dirty="0" err="1" smtClean="0">
                <a:latin typeface="Britannic Bold" pitchFamily="34" charset="0"/>
              </a:rPr>
              <a:t>is</a:t>
            </a:r>
            <a:r>
              <a:rPr lang="es-HN" sz="2400" dirty="0" smtClean="0">
                <a:latin typeface="Britannic Bold" pitchFamily="34" charset="0"/>
              </a:rPr>
              <a:t> </a:t>
            </a:r>
            <a:r>
              <a:rPr lang="es-HN" sz="2400" dirty="0" err="1" smtClean="0">
                <a:latin typeface="Britannic Bold" pitchFamily="34" charset="0"/>
              </a:rPr>
              <a:t>something</a:t>
            </a:r>
            <a:r>
              <a:rPr lang="es-HN" sz="2400" dirty="0" smtClean="0">
                <a:latin typeface="Britannic Bold" pitchFamily="34" charset="0"/>
              </a:rPr>
              <a:t> </a:t>
            </a:r>
            <a:r>
              <a:rPr lang="es-HN" sz="2400" dirty="0" err="1" smtClean="0">
                <a:latin typeface="Britannic Bold" pitchFamily="34" charset="0"/>
              </a:rPr>
              <a:t>about</a:t>
            </a:r>
            <a:r>
              <a:rPr lang="es-HN" sz="2400" dirty="0" smtClean="0">
                <a:latin typeface="Britannic Bold" pitchFamily="34" charset="0"/>
              </a:rPr>
              <a:t> the </a:t>
            </a:r>
          </a:p>
          <a:p>
            <a:pPr>
              <a:buNone/>
            </a:pPr>
            <a:r>
              <a:rPr lang="es-HN" sz="2400" dirty="0" smtClean="0">
                <a:latin typeface="Britannic Bold" pitchFamily="34" charset="0"/>
              </a:rPr>
              <a:t>	</a:t>
            </a:r>
            <a:r>
              <a:rPr lang="es-HN" sz="2400" dirty="0" err="1" smtClean="0">
                <a:latin typeface="Britannic Bold" pitchFamily="34" charset="0"/>
              </a:rPr>
              <a:t>environment</a:t>
            </a:r>
            <a:r>
              <a:rPr lang="es-HN" sz="2400" dirty="0" smtClean="0">
                <a:latin typeface="Britannic Bold" pitchFamily="34" charset="0"/>
              </a:rPr>
              <a:t> </a:t>
            </a:r>
            <a:r>
              <a:rPr lang="es-HN" sz="2400" dirty="0" err="1" smtClean="0">
                <a:latin typeface="Britannic Bold" pitchFamily="34" charset="0"/>
              </a:rPr>
              <a:t>that</a:t>
            </a:r>
            <a:r>
              <a:rPr lang="es-HN" sz="2400" dirty="0" smtClean="0">
                <a:latin typeface="Britannic Bold" pitchFamily="34" charset="0"/>
              </a:rPr>
              <a:t> </a:t>
            </a:r>
            <a:r>
              <a:rPr lang="es-HN" sz="2400" dirty="0" err="1" smtClean="0">
                <a:latin typeface="Britannic Bold" pitchFamily="34" charset="0"/>
              </a:rPr>
              <a:t>will</a:t>
            </a:r>
            <a:r>
              <a:rPr lang="es-HN" sz="2400" dirty="0" smtClean="0">
                <a:latin typeface="Britannic Bold" pitchFamily="34" charset="0"/>
              </a:rPr>
              <a:t> </a:t>
            </a:r>
            <a:r>
              <a:rPr lang="es-HN" sz="2400" dirty="0" err="1" smtClean="0">
                <a:latin typeface="Britannic Bold" pitchFamily="34" charset="0"/>
              </a:rPr>
              <a:t>influence</a:t>
            </a:r>
            <a:r>
              <a:rPr lang="es-HN" sz="2400" dirty="0" smtClean="0">
                <a:latin typeface="Britannic Bold" pitchFamily="34" charset="0"/>
              </a:rPr>
              <a:t> </a:t>
            </a:r>
            <a:r>
              <a:rPr lang="es-HN" sz="2400" dirty="0" err="1" smtClean="0">
                <a:latin typeface="Britannic Bold" pitchFamily="34" charset="0"/>
              </a:rPr>
              <a:t>hoe</a:t>
            </a:r>
            <a:r>
              <a:rPr lang="es-HN" sz="2400" dirty="0" smtClean="0">
                <a:latin typeface="Britannic Bold" pitchFamily="34" charset="0"/>
              </a:rPr>
              <a:t> </a:t>
            </a:r>
          </a:p>
          <a:p>
            <a:pPr>
              <a:buNone/>
            </a:pPr>
            <a:r>
              <a:rPr lang="es-HN" sz="2400" dirty="0" smtClean="0">
                <a:latin typeface="Britannic Bold" pitchFamily="34" charset="0"/>
              </a:rPr>
              <a:t>	</a:t>
            </a:r>
            <a:r>
              <a:rPr lang="es-HN" sz="2400" dirty="0" err="1" smtClean="0">
                <a:latin typeface="Britannic Bold" pitchFamily="34" charset="0"/>
              </a:rPr>
              <a:t>infants</a:t>
            </a:r>
            <a:r>
              <a:rPr lang="es-HN" sz="2400" dirty="0" smtClean="0">
                <a:latin typeface="Britannic Bold" pitchFamily="34" charset="0"/>
              </a:rPr>
              <a:t> </a:t>
            </a:r>
            <a:r>
              <a:rPr lang="es-HN" sz="2400" dirty="0" err="1" smtClean="0">
                <a:latin typeface="Britannic Bold" pitchFamily="34" charset="0"/>
              </a:rPr>
              <a:t>grow</a:t>
            </a:r>
            <a:r>
              <a:rPr lang="es-HN" sz="2400" dirty="0" smtClean="0">
                <a:latin typeface="Britannic Bold" pitchFamily="34" charset="0"/>
              </a:rPr>
              <a:t> up and </a:t>
            </a:r>
            <a:r>
              <a:rPr lang="es-HN" sz="2400" dirty="0" err="1" smtClean="0">
                <a:latin typeface="Britannic Bold" pitchFamily="34" charset="0"/>
              </a:rPr>
              <a:t>develop</a:t>
            </a:r>
            <a:r>
              <a:rPr lang="es-HN" sz="2400" dirty="0" smtClean="0">
                <a:latin typeface="Britannic Bold" pitchFamily="34" charset="0"/>
              </a:rPr>
              <a:t>.  </a:t>
            </a:r>
            <a:r>
              <a:rPr lang="es-HN" sz="2400" dirty="0" err="1" smtClean="0">
                <a:latin typeface="Britannic Bold" pitchFamily="34" charset="0"/>
              </a:rPr>
              <a:t>Nevertheless</a:t>
            </a:r>
            <a:r>
              <a:rPr lang="es-HN" sz="2400" dirty="0" smtClean="0">
                <a:latin typeface="Britannic Bold" pitchFamily="34" charset="0"/>
              </a:rPr>
              <a:t>, Watson </a:t>
            </a:r>
            <a:r>
              <a:rPr lang="es-HN" sz="2400" dirty="0" err="1" smtClean="0">
                <a:latin typeface="Britannic Bold" pitchFamily="34" charset="0"/>
              </a:rPr>
              <a:t>was</a:t>
            </a:r>
            <a:r>
              <a:rPr lang="es-HN" sz="2400" dirty="0" smtClean="0">
                <a:latin typeface="Britannic Bold" pitchFamily="34" charset="0"/>
              </a:rPr>
              <a:t> </a:t>
            </a:r>
            <a:r>
              <a:rPr lang="es-HN" sz="2400" dirty="0" err="1" smtClean="0">
                <a:latin typeface="Britannic Bold" pitchFamily="34" charset="0"/>
              </a:rPr>
              <a:t>still</a:t>
            </a:r>
            <a:r>
              <a:rPr lang="es-HN" sz="2400" dirty="0" smtClean="0">
                <a:latin typeface="Britannic Bold" pitchFamily="34" charset="0"/>
              </a:rPr>
              <a:t> </a:t>
            </a:r>
            <a:r>
              <a:rPr lang="es-HN" sz="2400" dirty="0" err="1" smtClean="0">
                <a:latin typeface="Britannic Bold" pitchFamily="34" charset="0"/>
              </a:rPr>
              <a:t>struggling</a:t>
            </a:r>
            <a:r>
              <a:rPr lang="es-HN" sz="2400" dirty="0" smtClean="0">
                <a:latin typeface="Britannic Bold" pitchFamily="34" charset="0"/>
              </a:rPr>
              <a:t> in the </a:t>
            </a:r>
            <a:r>
              <a:rPr lang="es-HN" sz="2400" dirty="0" err="1" smtClean="0">
                <a:latin typeface="Britannic Bold" pitchFamily="34" charset="0"/>
              </a:rPr>
              <a:t>nature</a:t>
            </a:r>
            <a:r>
              <a:rPr lang="es-HN" sz="2400" dirty="0" smtClean="0">
                <a:latin typeface="Britannic Bold" pitchFamily="34" charset="0"/>
              </a:rPr>
              <a:t> versus </a:t>
            </a:r>
            <a:r>
              <a:rPr lang="es-HN" sz="2400" dirty="0" err="1" smtClean="0">
                <a:latin typeface="Britannic Bold" pitchFamily="34" charset="0"/>
              </a:rPr>
              <a:t>nuture</a:t>
            </a:r>
            <a:r>
              <a:rPr lang="es-HN" sz="2400" dirty="0" smtClean="0">
                <a:latin typeface="Britannic Bold" pitchFamily="34" charset="0"/>
              </a:rPr>
              <a:t> </a:t>
            </a:r>
            <a:r>
              <a:rPr lang="en-US" sz="2400" dirty="0" smtClean="0">
                <a:latin typeface="Britannic Bold" pitchFamily="34" charset="0"/>
              </a:rPr>
              <a:t>argument</a:t>
            </a:r>
            <a:r>
              <a:rPr lang="es-HN" sz="2400" dirty="0" smtClean="0">
                <a:latin typeface="Britannic Bold" pitchFamily="34" charset="0"/>
              </a:rPr>
              <a:t>. </a:t>
            </a:r>
            <a:endParaRPr lang="en-US" sz="2400" dirty="0" smtClean="0">
              <a:latin typeface="Britannic Bold" pitchFamily="34" charset="0"/>
            </a:endParaRPr>
          </a:p>
          <a:p>
            <a:endParaRPr lang="en-US" sz="2400" dirty="0" smtClean="0">
              <a:latin typeface="Britannic Bold" pitchFamily="34" charset="0"/>
            </a:endParaRPr>
          </a:p>
          <a:p>
            <a:r>
              <a:rPr lang="en-US" sz="2400" dirty="0" smtClean="0">
                <a:latin typeface="Britannic Bold" pitchFamily="34" charset="0"/>
              </a:rPr>
              <a:t>“ Give me a dozen healthy infants, well-formed, and my own specified world to bring them up in and I'll guarantee to take any one at random and train him to become any type of specialist I might select – doctor, lawyer, artist, merchant-chief and, yes, even beggar-man and thief, regardless of his talents, penchants, tendencies, abilities, vocations, and race of his ancestors. I am going beyond my facts and I admit it, but so have the advocates of the contrary and they have been doing it for many thousands of years. [Behaviorism (1930), p. 82] ”</a:t>
            </a:r>
          </a:p>
          <a:p>
            <a:endParaRPr lang="en-US" dirty="0"/>
          </a:p>
        </p:txBody>
      </p:sp>
      <p:sp>
        <p:nvSpPr>
          <p:cNvPr id="2" name="1 Título"/>
          <p:cNvSpPr>
            <a:spLocks noGrp="1"/>
          </p:cNvSpPr>
          <p:nvPr>
            <p:ph type="title"/>
          </p:nvPr>
        </p:nvSpPr>
        <p:spPr/>
        <p:txBody>
          <a:bodyPr/>
          <a:lstStyle/>
          <a:p>
            <a:r>
              <a:rPr lang="es-HN" dirty="0" smtClean="0"/>
              <a:t>“</a:t>
            </a:r>
            <a:r>
              <a:rPr lang="es-HN" dirty="0" err="1" smtClean="0"/>
              <a:t>Twelve</a:t>
            </a:r>
            <a:r>
              <a:rPr lang="es-HN" dirty="0" smtClean="0"/>
              <a:t> </a:t>
            </a:r>
            <a:r>
              <a:rPr lang="es-HN" dirty="0" err="1" smtClean="0"/>
              <a:t>Infants</a:t>
            </a:r>
            <a:r>
              <a:rPr lang="es-HN" dirty="0" smtClean="0"/>
              <a:t>”</a:t>
            </a:r>
            <a:endParaRPr lang="en-US" dirty="0"/>
          </a:p>
        </p:txBody>
      </p:sp>
      <p:pic>
        <p:nvPicPr>
          <p:cNvPr id="4" name="3 Imagen" descr="babies.jpg"/>
          <p:cNvPicPr>
            <a:picLocks noChangeAspect="1"/>
          </p:cNvPicPr>
          <p:nvPr/>
        </p:nvPicPr>
        <p:blipFill>
          <a:blip r:embed="rId2" cstate="print"/>
          <a:stretch>
            <a:fillRect/>
          </a:stretch>
        </p:blipFill>
        <p:spPr>
          <a:xfrm>
            <a:off x="5000628" y="500042"/>
            <a:ext cx="3707077" cy="2476327"/>
          </a:xfrm>
          <a:prstGeom prst="rect">
            <a:avLst/>
          </a:prstGeom>
          <a:ln w="41275">
            <a:solidFill>
              <a:schemeClr val="tx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285860"/>
            <a:ext cx="8229600" cy="5357850"/>
          </a:xfrm>
        </p:spPr>
        <p:txBody>
          <a:bodyPr>
            <a:normAutofit fontScale="85000" lnSpcReduction="10000"/>
          </a:bodyPr>
          <a:lstStyle/>
          <a:p>
            <a:r>
              <a:rPr lang="en-US" sz="2500" dirty="0" smtClean="0">
                <a:latin typeface="Britannic Bold" pitchFamily="34" charset="0"/>
              </a:rPr>
              <a:t>The “Little Albert” experiment conducted by John B. Watson was an experiment that showed empirical evidence of what is called classical conditioning. Watson used this experiment in particular to find evidence classical conditioning in humans.  As this study helped in the study of classical conditioning, it was also said to be an example of stimulus generalization. </a:t>
            </a:r>
          </a:p>
          <a:p>
            <a:r>
              <a:rPr lang="en-US" sz="2500" dirty="0" smtClean="0">
                <a:latin typeface="Britannic Bold" pitchFamily="34" charset="0"/>
              </a:rPr>
              <a:t>The purpose of the experiment was to </a:t>
            </a:r>
          </a:p>
          <a:p>
            <a:pPr>
              <a:buNone/>
            </a:pPr>
            <a:r>
              <a:rPr lang="en-US" sz="2500" dirty="0" smtClean="0">
                <a:latin typeface="Britannic Bold" pitchFamily="34" charset="0"/>
              </a:rPr>
              <a:t>	help Watson support  his idea that </a:t>
            </a:r>
          </a:p>
          <a:p>
            <a:pPr>
              <a:buNone/>
            </a:pPr>
            <a:r>
              <a:rPr lang="en-US" sz="2500" dirty="0" smtClean="0">
                <a:latin typeface="Britannic Bold" pitchFamily="34" charset="0"/>
              </a:rPr>
              <a:t>	emotional responses could be conditioned,</a:t>
            </a:r>
          </a:p>
          <a:p>
            <a:pPr>
              <a:buNone/>
            </a:pPr>
            <a:r>
              <a:rPr lang="en-US" sz="2500" dirty="0" smtClean="0">
                <a:latin typeface="Britannic Bold" pitchFamily="34" charset="0"/>
              </a:rPr>
              <a:t>	or learned. The experimenter came to believe</a:t>
            </a:r>
          </a:p>
          <a:p>
            <a:pPr>
              <a:buNone/>
            </a:pPr>
            <a:r>
              <a:rPr lang="en-US" sz="2500" dirty="0" smtClean="0">
                <a:latin typeface="Britannic Bold" pitchFamily="34" charset="0"/>
              </a:rPr>
              <a:t>	that the fear was innate or it was due to an</a:t>
            </a:r>
          </a:p>
          <a:p>
            <a:pPr>
              <a:buNone/>
            </a:pPr>
            <a:r>
              <a:rPr lang="en-US" sz="2500" dirty="0" smtClean="0">
                <a:latin typeface="Britannic Bold" pitchFamily="34" charset="0"/>
              </a:rPr>
              <a:t>	unconditioned response. Watson also believed</a:t>
            </a:r>
          </a:p>
          <a:p>
            <a:pPr>
              <a:buNone/>
            </a:pPr>
            <a:r>
              <a:rPr lang="en-US" sz="2500" dirty="0" smtClean="0">
                <a:latin typeface="Britannic Bold" pitchFamily="34" charset="0"/>
              </a:rPr>
              <a:t>	 that he could condition a child to fear another stimulus which would normally not be feared by a child; all following the principles of classical conditioning. The experiment was conducted  at Johns Hopkins University in 1920 by Watson and his assistant Rosalie </a:t>
            </a:r>
            <a:r>
              <a:rPr lang="en-US" sz="2500" dirty="0" err="1" smtClean="0">
                <a:latin typeface="Britannic Bold" pitchFamily="34" charset="0"/>
              </a:rPr>
              <a:t>Rayner</a:t>
            </a:r>
            <a:r>
              <a:rPr lang="en-US" sz="2500" dirty="0" smtClean="0">
                <a:latin typeface="Britannic Bold" pitchFamily="34" charset="0"/>
              </a:rPr>
              <a:t>.</a:t>
            </a:r>
          </a:p>
          <a:p>
            <a:endParaRPr lang="en-US" dirty="0"/>
          </a:p>
        </p:txBody>
      </p:sp>
      <p:sp>
        <p:nvSpPr>
          <p:cNvPr id="2" name="1 Título"/>
          <p:cNvSpPr>
            <a:spLocks noGrp="1"/>
          </p:cNvSpPr>
          <p:nvPr>
            <p:ph type="title"/>
          </p:nvPr>
        </p:nvSpPr>
        <p:spPr>
          <a:xfrm>
            <a:off x="457200" y="274638"/>
            <a:ext cx="3543296" cy="1011222"/>
          </a:xfrm>
        </p:spPr>
        <p:txBody>
          <a:bodyPr/>
          <a:lstStyle/>
          <a:p>
            <a:pPr algn="ctr"/>
            <a:r>
              <a:rPr lang="es-HN" dirty="0" smtClean="0"/>
              <a:t>Little Albert</a:t>
            </a:r>
            <a:endParaRPr lang="en-US" dirty="0"/>
          </a:p>
        </p:txBody>
      </p:sp>
      <p:pic>
        <p:nvPicPr>
          <p:cNvPr id="4" name="3 Imagen" descr="crying.jpg"/>
          <p:cNvPicPr>
            <a:picLocks noChangeAspect="1"/>
          </p:cNvPicPr>
          <p:nvPr/>
        </p:nvPicPr>
        <p:blipFill>
          <a:blip r:embed="rId2" cstate="print"/>
          <a:stretch>
            <a:fillRect/>
          </a:stretch>
        </p:blipFill>
        <p:spPr>
          <a:xfrm>
            <a:off x="6572264" y="2786058"/>
            <a:ext cx="2143140" cy="2143140"/>
          </a:xfrm>
          <a:prstGeom prst="rect">
            <a:avLst/>
          </a:prstGeom>
          <a:ln w="44450" cmpd="sng">
            <a:solidFill>
              <a:schemeClr val="tx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929354"/>
          </a:xfrm>
        </p:spPr>
        <p:txBody>
          <a:bodyPr>
            <a:normAutofit fontScale="92500" lnSpcReduction="10000"/>
          </a:bodyPr>
          <a:lstStyle/>
          <a:p>
            <a:r>
              <a:rPr lang="en-US" sz="2600" dirty="0" smtClean="0">
                <a:latin typeface="Britannic Bold" pitchFamily="34" charset="0"/>
              </a:rPr>
              <a:t>Albert was chosen from a hospital</a:t>
            </a:r>
          </a:p>
          <a:p>
            <a:pPr>
              <a:buNone/>
            </a:pPr>
            <a:r>
              <a:rPr lang="en-US" sz="2600" dirty="0" smtClean="0">
                <a:latin typeface="Britannic Bold" pitchFamily="34" charset="0"/>
              </a:rPr>
              <a:t>	for this experiment at the age of</a:t>
            </a:r>
          </a:p>
          <a:p>
            <a:pPr>
              <a:buNone/>
            </a:pPr>
            <a:r>
              <a:rPr lang="en-US" sz="2600" dirty="0" smtClean="0">
                <a:latin typeface="Britannic Bold" pitchFamily="34" charset="0"/>
              </a:rPr>
              <a:t>	almost nine months. He was the </a:t>
            </a:r>
          </a:p>
          <a:p>
            <a:pPr>
              <a:buNone/>
            </a:pPr>
            <a:r>
              <a:rPr lang="en-US" sz="2600" dirty="0" smtClean="0">
                <a:latin typeface="Britannic Bold" pitchFamily="34" charset="0"/>
              </a:rPr>
              <a:t>	son of a nurse of the Phipps Clinic </a:t>
            </a:r>
          </a:p>
          <a:p>
            <a:pPr>
              <a:buNone/>
            </a:pPr>
            <a:r>
              <a:rPr lang="en-US" sz="2600" dirty="0" smtClean="0">
                <a:latin typeface="Britannic Bold" pitchFamily="34" charset="0"/>
              </a:rPr>
              <a:t>				at John Hopkins University in 				Baltimore, where Watson and 				</a:t>
            </a:r>
            <a:r>
              <a:rPr lang="en-US" sz="2600" dirty="0" err="1" smtClean="0">
                <a:latin typeface="Britannic Bold" pitchFamily="34" charset="0"/>
              </a:rPr>
              <a:t>Rayner</a:t>
            </a:r>
            <a:r>
              <a:rPr lang="en-US" sz="2600" dirty="0" smtClean="0">
                <a:latin typeface="Britannic Bold" pitchFamily="34" charset="0"/>
              </a:rPr>
              <a:t> were conducting the 				experiment. Before Watson could 				start the experiment he had Alberto undergo several emotional tests. Albert</a:t>
            </a:r>
          </a:p>
          <a:p>
            <a:pPr>
              <a:buNone/>
            </a:pPr>
            <a:r>
              <a:rPr lang="en-US" sz="2600" dirty="0" smtClean="0">
                <a:latin typeface="Britannic Bold" pitchFamily="34" charset="0"/>
              </a:rPr>
              <a:t>	was exposed, briefly and for the first </a:t>
            </a:r>
          </a:p>
          <a:p>
            <a:pPr>
              <a:buNone/>
            </a:pPr>
            <a:r>
              <a:rPr lang="en-US" sz="2600" dirty="0" smtClean="0">
                <a:latin typeface="Britannic Bold" pitchFamily="34" charset="0"/>
              </a:rPr>
              <a:t>	time, to a white rat, a rabbit, a dog, </a:t>
            </a:r>
          </a:p>
          <a:p>
            <a:pPr>
              <a:buNone/>
            </a:pPr>
            <a:r>
              <a:rPr lang="en-US" sz="2600" dirty="0" smtClean="0">
                <a:latin typeface="Britannic Bold" pitchFamily="34" charset="0"/>
              </a:rPr>
              <a:t>	a monkey, masks with and without hair,</a:t>
            </a:r>
          </a:p>
          <a:p>
            <a:pPr>
              <a:buNone/>
            </a:pPr>
            <a:r>
              <a:rPr lang="en-US" sz="2600" dirty="0" smtClean="0">
                <a:latin typeface="Britannic Bold" pitchFamily="34" charset="0"/>
              </a:rPr>
              <a:t>	cotton wool, burning newspapers, etc. </a:t>
            </a:r>
          </a:p>
          <a:p>
            <a:pPr>
              <a:buNone/>
            </a:pPr>
            <a:r>
              <a:rPr lang="en-US" sz="2600" dirty="0" smtClean="0">
                <a:latin typeface="Britannic Bold" pitchFamily="34" charset="0"/>
              </a:rPr>
              <a:t>	After this exposure, Albert showed no </a:t>
            </a:r>
          </a:p>
          <a:p>
            <a:pPr>
              <a:buNone/>
            </a:pPr>
            <a:r>
              <a:rPr lang="en-US" sz="2600" dirty="0" smtClean="0">
                <a:latin typeface="Britannic Bold" pitchFamily="34" charset="0"/>
              </a:rPr>
              <a:t>	fear to any of these objects. </a:t>
            </a:r>
            <a:endParaRPr lang="en-US" dirty="0" smtClean="0"/>
          </a:p>
        </p:txBody>
      </p:sp>
      <p:pic>
        <p:nvPicPr>
          <p:cNvPr id="5" name="4 Imagen" descr="whiterat.gif"/>
          <p:cNvPicPr>
            <a:picLocks noChangeAspect="1"/>
          </p:cNvPicPr>
          <p:nvPr/>
        </p:nvPicPr>
        <p:blipFill>
          <a:blip r:embed="rId2" cstate="print"/>
          <a:stretch>
            <a:fillRect/>
          </a:stretch>
        </p:blipFill>
        <p:spPr>
          <a:xfrm>
            <a:off x="5857884" y="428604"/>
            <a:ext cx="1928826" cy="1714512"/>
          </a:xfrm>
          <a:prstGeom prst="rect">
            <a:avLst/>
          </a:prstGeom>
          <a:ln w="19050" cmpd="sng">
            <a:solidFill>
              <a:schemeClr val="tx1"/>
            </a:solidFill>
          </a:ln>
        </p:spPr>
      </p:pic>
      <p:pic>
        <p:nvPicPr>
          <p:cNvPr id="6" name="5 Imagen" descr="albino_rabbit.jpg"/>
          <p:cNvPicPr>
            <a:picLocks noChangeAspect="1"/>
          </p:cNvPicPr>
          <p:nvPr/>
        </p:nvPicPr>
        <p:blipFill>
          <a:blip r:embed="rId3" cstate="print"/>
          <a:stretch>
            <a:fillRect/>
          </a:stretch>
        </p:blipFill>
        <p:spPr>
          <a:xfrm>
            <a:off x="6357950" y="4000503"/>
            <a:ext cx="2143140" cy="2169929"/>
          </a:xfrm>
          <a:prstGeom prst="rect">
            <a:avLst/>
          </a:prstGeom>
        </p:spPr>
      </p:pic>
      <p:pic>
        <p:nvPicPr>
          <p:cNvPr id="7" name="6 Imagen" descr="dog.jpg"/>
          <p:cNvPicPr>
            <a:picLocks noChangeAspect="1"/>
          </p:cNvPicPr>
          <p:nvPr/>
        </p:nvPicPr>
        <p:blipFill>
          <a:blip r:embed="rId4" cstate="print"/>
          <a:stretch>
            <a:fillRect/>
          </a:stretch>
        </p:blipFill>
        <p:spPr>
          <a:xfrm>
            <a:off x="1142976" y="2214554"/>
            <a:ext cx="1785950" cy="162968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noAutofit/>
          </a:bodyPr>
          <a:lstStyle/>
          <a:p>
            <a:r>
              <a:rPr lang="en-US" sz="2000" dirty="0" smtClean="0">
                <a:latin typeface="Britannic Bold" pitchFamily="34" charset="0"/>
              </a:rPr>
              <a:t>Little Albert was not being conditioned until approximately two months later, by the time Albert was 11 months old. It all began by placing Little Albert on a mattress on a table that was set in the middle of the room. Then, a white laboratory rat was placed near him and Albert was given the chance to play with it, letting Watson know that Albert had no fear towards the rat. In the next trials, Watson and his assistant made a loud sound behind the infant by striking a steel bar with a hammer. This was done when the baby touched the rat. Surprisingly, in these occasions, Little Albert showed fear as he heard the noise, causing  him to cry. After the pairing of the sound and the rat, Albert was then</a:t>
            </a:r>
          </a:p>
          <a:p>
            <a:pPr>
              <a:buNone/>
            </a:pPr>
            <a:r>
              <a:rPr lang="en-US" sz="2000" dirty="0" smtClean="0">
                <a:latin typeface="Britannic Bold" pitchFamily="34" charset="0"/>
              </a:rPr>
              <a:t>	conditioned to fear the rat. As the rat</a:t>
            </a:r>
          </a:p>
          <a:p>
            <a:pPr>
              <a:buNone/>
            </a:pPr>
            <a:r>
              <a:rPr lang="en-US" sz="2000" dirty="0" smtClean="0">
                <a:latin typeface="Britannic Bold" pitchFamily="34" charset="0"/>
              </a:rPr>
              <a:t>	was presented later, Albert felt fear </a:t>
            </a:r>
          </a:p>
          <a:p>
            <a:pPr>
              <a:buNone/>
            </a:pPr>
            <a:r>
              <a:rPr lang="en-US" sz="2000" dirty="0" smtClean="0">
                <a:latin typeface="Britannic Bold" pitchFamily="34" charset="0"/>
              </a:rPr>
              <a:t>	towards it. He cried, and tried to avoid</a:t>
            </a:r>
          </a:p>
          <a:p>
            <a:pPr>
              <a:buNone/>
            </a:pPr>
            <a:r>
              <a:rPr lang="en-US" sz="2000" dirty="0" smtClean="0">
                <a:latin typeface="Britannic Bold" pitchFamily="34" charset="0"/>
              </a:rPr>
              <a:t>	 the rat, moving from where he was.  It </a:t>
            </a:r>
          </a:p>
          <a:p>
            <a:pPr>
              <a:buNone/>
            </a:pPr>
            <a:r>
              <a:rPr lang="en-US" sz="2000" dirty="0" smtClean="0">
                <a:latin typeface="Britannic Bold" pitchFamily="34" charset="0"/>
              </a:rPr>
              <a:t>	 was then proven, that Albert had </a:t>
            </a:r>
            <a:r>
              <a:rPr lang="en-US" sz="2000" dirty="0" err="1" smtClean="0">
                <a:latin typeface="Britannic Bold" pitchFamily="34" charset="0"/>
              </a:rPr>
              <a:t>asso</a:t>
            </a:r>
            <a:r>
              <a:rPr lang="en-US" sz="2000" dirty="0" smtClean="0">
                <a:latin typeface="Britannic Bold" pitchFamily="34" charset="0"/>
              </a:rPr>
              <a:t>-</a:t>
            </a:r>
          </a:p>
          <a:p>
            <a:pPr>
              <a:buNone/>
            </a:pPr>
            <a:r>
              <a:rPr lang="en-US" sz="2000" dirty="0" smtClean="0">
                <a:latin typeface="Britannic Bold" pitchFamily="34" charset="0"/>
              </a:rPr>
              <a:t>	</a:t>
            </a:r>
            <a:r>
              <a:rPr lang="en-US" sz="2000" dirty="0" err="1" smtClean="0">
                <a:latin typeface="Britannic Bold" pitchFamily="34" charset="0"/>
              </a:rPr>
              <a:t>ciated</a:t>
            </a:r>
            <a:r>
              <a:rPr lang="en-US" sz="2000" dirty="0" smtClean="0">
                <a:latin typeface="Britannic Bold" pitchFamily="34" charset="0"/>
              </a:rPr>
              <a:t> the white rat with the loud noise, </a:t>
            </a:r>
          </a:p>
          <a:p>
            <a:pPr>
              <a:buNone/>
            </a:pPr>
            <a:r>
              <a:rPr lang="en-US" sz="2000" dirty="0" smtClean="0">
                <a:latin typeface="Britannic Bold" pitchFamily="34" charset="0"/>
              </a:rPr>
              <a:t>	which then caused Albert to cry and fear the rat. </a:t>
            </a:r>
            <a:endParaRPr lang="en-US" sz="2000" dirty="0" smtClean="0"/>
          </a:p>
        </p:txBody>
      </p:sp>
      <p:pic>
        <p:nvPicPr>
          <p:cNvPr id="4" name="3 Imagen" descr="tanya8.jpg"/>
          <p:cNvPicPr>
            <a:picLocks noChangeAspect="1"/>
          </p:cNvPicPr>
          <p:nvPr/>
        </p:nvPicPr>
        <p:blipFill>
          <a:blip r:embed="rId2" cstate="print"/>
          <a:stretch>
            <a:fillRect/>
          </a:stretch>
        </p:blipFill>
        <p:spPr>
          <a:xfrm>
            <a:off x="5500694" y="3857629"/>
            <a:ext cx="2571768" cy="210853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00430" y="642918"/>
            <a:ext cx="5186370" cy="5483245"/>
          </a:xfrm>
        </p:spPr>
        <p:txBody>
          <a:bodyPr>
            <a:normAutofit fontScale="92500" lnSpcReduction="20000"/>
          </a:bodyPr>
          <a:lstStyle/>
          <a:p>
            <a:r>
              <a:rPr lang="en-US" dirty="0" smtClean="0">
                <a:latin typeface="Britannic Bold" pitchFamily="34" charset="0"/>
              </a:rPr>
              <a:t>The “Little Albert” experiment led to the following series of results:</a:t>
            </a:r>
          </a:p>
          <a:p>
            <a:r>
              <a:rPr lang="en-US" dirty="0" smtClean="0">
                <a:latin typeface="Britannic Bold" pitchFamily="34" charset="0"/>
              </a:rPr>
              <a:t>1. Introduction of a loud sound (unconditioned stimulus) resulted in fear (unconditioned response), a natural response. </a:t>
            </a:r>
          </a:p>
          <a:p>
            <a:r>
              <a:rPr lang="en-US" dirty="0" smtClean="0">
                <a:latin typeface="Britannic Bold" pitchFamily="34" charset="0"/>
              </a:rPr>
              <a:t>2. Introduction of a rat (neutral stimulus) paired with the loud sound (unconditioned stimulus) resulted in fear (unconditioned response). </a:t>
            </a:r>
          </a:p>
          <a:p>
            <a:r>
              <a:rPr lang="en-US" dirty="0" smtClean="0">
                <a:latin typeface="Britannic Bold" pitchFamily="34" charset="0"/>
              </a:rPr>
              <a:t>3. Successive introductions of a rat (conditioned stimulus) resulted in fear (conditioned response). This is when learning occurs. </a:t>
            </a:r>
          </a:p>
        </p:txBody>
      </p:sp>
      <p:pic>
        <p:nvPicPr>
          <p:cNvPr id="4" name="3 Imagen" descr="little-albert.jpg"/>
          <p:cNvPicPr>
            <a:picLocks noChangeAspect="1"/>
          </p:cNvPicPr>
          <p:nvPr/>
        </p:nvPicPr>
        <p:blipFill>
          <a:blip r:embed="rId2" cstate="print"/>
          <a:stretch>
            <a:fillRect/>
          </a:stretch>
        </p:blipFill>
        <p:spPr>
          <a:xfrm>
            <a:off x="0" y="500042"/>
            <a:ext cx="3813148" cy="520400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229600" cy="4876630"/>
          </a:xfrm>
        </p:spPr>
        <p:txBody>
          <a:bodyPr>
            <a:normAutofit lnSpcReduction="10000"/>
          </a:bodyPr>
          <a:lstStyle/>
          <a:p>
            <a:r>
              <a:rPr lang="en-US" dirty="0" smtClean="0">
                <a:latin typeface="Britannic Bold" pitchFamily="34" charset="0"/>
              </a:rPr>
              <a:t>What was challenging about</a:t>
            </a:r>
          </a:p>
          <a:p>
            <a:pPr>
              <a:buNone/>
            </a:pPr>
            <a:r>
              <a:rPr lang="en-US" dirty="0" smtClean="0">
                <a:latin typeface="Britannic Bold" pitchFamily="34" charset="0"/>
              </a:rPr>
              <a:t>	this experiment was that Little</a:t>
            </a:r>
          </a:p>
          <a:p>
            <a:pPr>
              <a:buNone/>
            </a:pPr>
            <a:r>
              <a:rPr lang="en-US" dirty="0" smtClean="0">
                <a:latin typeface="Britannic Bold" pitchFamily="34" charset="0"/>
              </a:rPr>
              <a:t>	Albert seemed to generalize his</a:t>
            </a:r>
          </a:p>
          <a:p>
            <a:pPr>
              <a:buNone/>
            </a:pPr>
            <a:r>
              <a:rPr lang="en-US" dirty="0" smtClean="0">
                <a:latin typeface="Britannic Bold" pitchFamily="34" charset="0"/>
              </a:rPr>
              <a:t>	response so that when Watson</a:t>
            </a:r>
          </a:p>
          <a:p>
            <a:pPr>
              <a:buNone/>
            </a:pPr>
            <a:r>
              <a:rPr lang="en-US" dirty="0" smtClean="0">
                <a:latin typeface="Britannic Bold" pitchFamily="34" charset="0"/>
              </a:rPr>
              <a:t>	sent a (non-white) rabbit into </a:t>
            </a:r>
          </a:p>
          <a:p>
            <a:pPr>
              <a:buNone/>
            </a:pPr>
            <a:r>
              <a:rPr lang="en-US" dirty="0" smtClean="0">
                <a:latin typeface="Britannic Bold" pitchFamily="34" charset="0"/>
              </a:rPr>
              <a:t>	the room seventeen days after the original experiment, Albert also became distressed. He showed similar reactions when presented with a furry dog, a seal-skin coat, and even when Watson appeared in front of him wearing a Santa Claus mask with white cotton balls as his beard, although Albert did not fear everything with hair.</a:t>
            </a:r>
          </a:p>
          <a:p>
            <a:endParaRPr lang="en-US" dirty="0" smtClean="0"/>
          </a:p>
          <a:p>
            <a:endParaRPr lang="en-US" dirty="0" smtClean="0"/>
          </a:p>
          <a:p>
            <a:endParaRPr lang="en-US" dirty="0" smtClean="0"/>
          </a:p>
          <a:p>
            <a:endParaRPr lang="en-US" dirty="0"/>
          </a:p>
        </p:txBody>
      </p:sp>
      <p:sp>
        <p:nvSpPr>
          <p:cNvPr id="3" name="2 Título"/>
          <p:cNvSpPr>
            <a:spLocks noGrp="1"/>
          </p:cNvSpPr>
          <p:nvPr>
            <p:ph type="title"/>
          </p:nvPr>
        </p:nvSpPr>
        <p:spPr/>
        <p:txBody>
          <a:bodyPr/>
          <a:lstStyle/>
          <a:p>
            <a:r>
              <a:rPr lang="es-HN" dirty="0" err="1" smtClean="0"/>
              <a:t>Watson’s</a:t>
            </a:r>
            <a:r>
              <a:rPr lang="es-HN" dirty="0" smtClean="0"/>
              <a:t> </a:t>
            </a:r>
            <a:r>
              <a:rPr lang="es-HN" dirty="0" err="1" smtClean="0"/>
              <a:t>Challenge</a:t>
            </a:r>
            <a:endParaRPr lang="en-US" dirty="0"/>
          </a:p>
        </p:txBody>
      </p:sp>
      <p:pic>
        <p:nvPicPr>
          <p:cNvPr id="4" name="3 Imagen" descr="santa_claus.jpg"/>
          <p:cNvPicPr>
            <a:picLocks noChangeAspect="1"/>
          </p:cNvPicPr>
          <p:nvPr/>
        </p:nvPicPr>
        <p:blipFill>
          <a:blip r:embed="rId2" cstate="print"/>
          <a:stretch>
            <a:fillRect/>
          </a:stretch>
        </p:blipFill>
        <p:spPr>
          <a:xfrm>
            <a:off x="5929322" y="785794"/>
            <a:ext cx="2754340" cy="278975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endParaRPr lang="en-US" dirty="0" smtClean="0">
              <a:hlinkClick r:id="rId2"/>
            </a:endParaRPr>
          </a:p>
          <a:p>
            <a:pPr>
              <a:buNone/>
            </a:pPr>
            <a:r>
              <a:rPr lang="en-US" dirty="0" smtClean="0">
                <a:hlinkClick r:id="rId2"/>
              </a:rPr>
              <a:t>http://www.youtube.com/watch?v=iYElUVByBGc&amp;feature=related</a:t>
            </a:r>
            <a:endParaRPr lang="en-US" dirty="0" smtClean="0"/>
          </a:p>
          <a:p>
            <a:endParaRPr lang="en-US" dirty="0" smtClean="0"/>
          </a:p>
        </p:txBody>
      </p:sp>
      <p:sp>
        <p:nvSpPr>
          <p:cNvPr id="3" name="2 Título"/>
          <p:cNvSpPr>
            <a:spLocks noGrp="1"/>
          </p:cNvSpPr>
          <p:nvPr>
            <p:ph type="title"/>
          </p:nvPr>
        </p:nvSpPr>
        <p:spPr/>
        <p:txBody>
          <a:bodyPr/>
          <a:lstStyle/>
          <a:p>
            <a:r>
              <a:rPr lang="es-HN" dirty="0" smtClean="0"/>
              <a:t>LITTLE ALBERT AT A GLANCE..</a:t>
            </a:r>
            <a:endParaRPr lang="en-US" dirty="0"/>
          </a:p>
        </p:txBody>
      </p:sp>
      <p:pic>
        <p:nvPicPr>
          <p:cNvPr id="4" name="3 Imagen" descr="watson.jpg"/>
          <p:cNvPicPr>
            <a:picLocks noChangeAspect="1"/>
          </p:cNvPicPr>
          <p:nvPr/>
        </p:nvPicPr>
        <p:blipFill>
          <a:blip r:embed="rId3" cstate="print"/>
          <a:stretch>
            <a:fillRect/>
          </a:stretch>
        </p:blipFill>
        <p:spPr>
          <a:xfrm>
            <a:off x="3143240" y="2928935"/>
            <a:ext cx="2795400" cy="342902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ward.jpg"/>
          <p:cNvPicPr>
            <a:picLocks noChangeAspect="1"/>
          </p:cNvPicPr>
          <p:nvPr/>
        </p:nvPicPr>
        <p:blipFill>
          <a:blip r:embed="rId2" cstate="print"/>
          <a:stretch>
            <a:fillRect/>
          </a:stretch>
        </p:blipFill>
        <p:spPr>
          <a:xfrm>
            <a:off x="500034" y="1571612"/>
            <a:ext cx="2179621" cy="3834519"/>
          </a:xfrm>
          <a:prstGeom prst="rect">
            <a:avLst/>
          </a:prstGeom>
        </p:spPr>
      </p:pic>
      <p:sp>
        <p:nvSpPr>
          <p:cNvPr id="2" name="1 Marcador de contenido"/>
          <p:cNvSpPr>
            <a:spLocks noGrp="1"/>
          </p:cNvSpPr>
          <p:nvPr>
            <p:ph idx="1"/>
          </p:nvPr>
        </p:nvSpPr>
        <p:spPr>
          <a:xfrm>
            <a:off x="2786050" y="1481328"/>
            <a:ext cx="5900750" cy="4876630"/>
          </a:xfrm>
        </p:spPr>
        <p:txBody>
          <a:bodyPr>
            <a:normAutofit/>
          </a:bodyPr>
          <a:lstStyle/>
          <a:p>
            <a:pPr marL="365760" lvl="8" indent="-256032">
              <a:spcBef>
                <a:spcPts val="400"/>
              </a:spcBef>
              <a:buClr>
                <a:schemeClr val="accent1"/>
              </a:buClr>
              <a:buSzPct val="68000"/>
              <a:buFont typeface="Wingdings 3"/>
              <a:buChar char=""/>
            </a:pPr>
            <a:r>
              <a:rPr lang="en-US" sz="2500" dirty="0" smtClean="0">
                <a:solidFill>
                  <a:schemeClr val="accent2"/>
                </a:solidFill>
                <a:latin typeface="Britannic Bold" pitchFamily="34" charset="0"/>
              </a:rPr>
              <a:t>1915</a:t>
            </a:r>
            <a:r>
              <a:rPr lang="en-US" sz="2500" dirty="0" smtClean="0">
                <a:latin typeface="Britannic Bold" pitchFamily="34" charset="0"/>
              </a:rPr>
              <a:t> – Served as the President of the American Psychological Association(APA) </a:t>
            </a:r>
          </a:p>
          <a:p>
            <a:pPr marL="365760" lvl="8" indent="-256032">
              <a:spcBef>
                <a:spcPts val="400"/>
              </a:spcBef>
              <a:buClr>
                <a:schemeClr val="accent1"/>
              </a:buClr>
              <a:buSzPct val="68000"/>
              <a:buFont typeface="Wingdings 3"/>
              <a:buChar char=""/>
            </a:pPr>
            <a:r>
              <a:rPr lang="en-US" sz="2500" dirty="0" smtClean="0">
                <a:solidFill>
                  <a:schemeClr val="accent2"/>
                </a:solidFill>
                <a:latin typeface="Britannic Bold" pitchFamily="34" charset="0"/>
              </a:rPr>
              <a:t>1919</a:t>
            </a:r>
            <a:r>
              <a:rPr lang="en-US" sz="2500" dirty="0" smtClean="0">
                <a:latin typeface="Britannic Bold" pitchFamily="34" charset="0"/>
              </a:rPr>
              <a:t> – Published </a:t>
            </a:r>
            <a:r>
              <a:rPr lang="en-US" sz="2500" i="1" dirty="0" smtClean="0">
                <a:latin typeface="Britannic Bold" pitchFamily="34" charset="0"/>
              </a:rPr>
              <a:t>Psychology From the Standpoint of a Behaviorist</a:t>
            </a:r>
            <a:r>
              <a:rPr lang="en-US" sz="2500" dirty="0" smtClean="0">
                <a:latin typeface="Britannic Bold" pitchFamily="34" charset="0"/>
              </a:rPr>
              <a:t> </a:t>
            </a:r>
          </a:p>
          <a:p>
            <a:r>
              <a:rPr lang="en-US" sz="2500" dirty="0" smtClean="0">
                <a:solidFill>
                  <a:schemeClr val="accent2"/>
                </a:solidFill>
                <a:latin typeface="Britannic Bold" pitchFamily="34" charset="0"/>
              </a:rPr>
              <a:t>1925</a:t>
            </a:r>
            <a:r>
              <a:rPr lang="en-US" sz="2500" dirty="0" smtClean="0">
                <a:latin typeface="Britannic Bold" pitchFamily="34" charset="0"/>
              </a:rPr>
              <a:t> – Published </a:t>
            </a:r>
            <a:r>
              <a:rPr lang="en-US" sz="2500" i="1" dirty="0" smtClean="0">
                <a:latin typeface="Britannic Bold" pitchFamily="34" charset="0"/>
              </a:rPr>
              <a:t>Behaviorism</a:t>
            </a:r>
            <a:r>
              <a:rPr lang="en-US" sz="2500" dirty="0" smtClean="0">
                <a:latin typeface="Britannic Bold" pitchFamily="34" charset="0"/>
              </a:rPr>
              <a:t> </a:t>
            </a:r>
          </a:p>
          <a:p>
            <a:r>
              <a:rPr lang="en-US" sz="2500" dirty="0" smtClean="0">
                <a:solidFill>
                  <a:schemeClr val="accent2"/>
                </a:solidFill>
                <a:latin typeface="Britannic Bold" pitchFamily="34" charset="0"/>
              </a:rPr>
              <a:t>1928</a:t>
            </a:r>
            <a:r>
              <a:rPr lang="en-US" sz="2500" dirty="0" smtClean="0">
                <a:latin typeface="Britannic Bold" pitchFamily="34" charset="0"/>
              </a:rPr>
              <a:t> – Published </a:t>
            </a:r>
            <a:r>
              <a:rPr lang="en-US" sz="2500" i="1" dirty="0" smtClean="0">
                <a:latin typeface="Britannic Bold" pitchFamily="34" charset="0"/>
              </a:rPr>
              <a:t>Psychological  Care of Infant and Child</a:t>
            </a:r>
            <a:r>
              <a:rPr lang="en-US" sz="2500" dirty="0" smtClean="0">
                <a:latin typeface="Britannic Bold" pitchFamily="34" charset="0"/>
              </a:rPr>
              <a:t> </a:t>
            </a:r>
          </a:p>
          <a:p>
            <a:r>
              <a:rPr lang="en-US" sz="2500" dirty="0" smtClean="0">
                <a:solidFill>
                  <a:schemeClr val="accent2"/>
                </a:solidFill>
                <a:latin typeface="Britannic Bold" pitchFamily="34" charset="0"/>
              </a:rPr>
              <a:t>1957</a:t>
            </a:r>
            <a:r>
              <a:rPr lang="en-US" sz="2500" dirty="0" smtClean="0">
                <a:latin typeface="Britannic Bold" pitchFamily="34" charset="0"/>
              </a:rPr>
              <a:t> – Received the APA’s award for contributions to psychology</a:t>
            </a:r>
          </a:p>
          <a:p>
            <a:endParaRPr lang="en-US" sz="2000" dirty="0" smtClean="0">
              <a:latin typeface="Britannic Bold" pitchFamily="34" charset="0"/>
            </a:endParaRPr>
          </a:p>
          <a:p>
            <a:endParaRPr lang="en-US" dirty="0"/>
          </a:p>
        </p:txBody>
      </p:sp>
      <p:sp>
        <p:nvSpPr>
          <p:cNvPr id="3" name="2 Título"/>
          <p:cNvSpPr>
            <a:spLocks noGrp="1"/>
          </p:cNvSpPr>
          <p:nvPr>
            <p:ph type="title"/>
          </p:nvPr>
        </p:nvSpPr>
        <p:spPr/>
        <p:txBody>
          <a:bodyPr/>
          <a:lstStyle/>
          <a:p>
            <a:r>
              <a:rPr lang="es-HN" dirty="0" err="1" smtClean="0"/>
              <a:t>Acheivements</a:t>
            </a:r>
            <a:r>
              <a:rPr lang="es-HN" dirty="0" smtClean="0"/>
              <a:t> and </a:t>
            </a:r>
            <a:r>
              <a:rPr lang="es-HN" dirty="0" err="1" smtClean="0"/>
              <a:t>Awards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500174"/>
            <a:ext cx="8258204" cy="4614882"/>
          </a:xfrm>
        </p:spPr>
        <p:txBody>
          <a:bodyPr>
            <a:normAutofit lnSpcReduction="10000"/>
          </a:bodyPr>
          <a:lstStyle/>
          <a:p>
            <a:r>
              <a:rPr lang="en-US" sz="2400" dirty="0" smtClean="0">
                <a:latin typeface="Britannic Bold" pitchFamily="34" charset="0"/>
              </a:rPr>
              <a:t>John Broadus Watson was born near Greenville, South Carolina on January 9,1878. He was the son of Emma and Pickens Watson. In the year 1891, John and the rest of his family was left behind by</a:t>
            </a:r>
          </a:p>
          <a:p>
            <a:pPr>
              <a:buNone/>
            </a:pPr>
            <a:r>
              <a:rPr lang="en-US" sz="2400" dirty="0" smtClean="0">
                <a:latin typeface="Britannic Bold" pitchFamily="34" charset="0"/>
              </a:rPr>
              <a:t>	his father, complicating everything. </a:t>
            </a:r>
          </a:p>
          <a:p>
            <a:pPr>
              <a:buNone/>
            </a:pPr>
            <a:r>
              <a:rPr lang="en-US" sz="2400" dirty="0" smtClean="0">
                <a:latin typeface="Britannic Bold" pitchFamily="34" charset="0"/>
              </a:rPr>
              <a:t>	Given the circumstances that his</a:t>
            </a:r>
          </a:p>
          <a:p>
            <a:pPr>
              <a:buNone/>
            </a:pPr>
            <a:r>
              <a:rPr lang="en-US" sz="2400" dirty="0" smtClean="0">
                <a:latin typeface="Britannic Bold" pitchFamily="34" charset="0"/>
              </a:rPr>
              <a:t>	 family was very poor, everything </a:t>
            </a:r>
          </a:p>
          <a:p>
            <a:pPr>
              <a:buNone/>
            </a:pPr>
            <a:r>
              <a:rPr lang="en-US" sz="2400" dirty="0" smtClean="0">
                <a:latin typeface="Britannic Bold" pitchFamily="34" charset="0"/>
              </a:rPr>
              <a:t>	then became different for them. </a:t>
            </a:r>
          </a:p>
          <a:p>
            <a:pPr>
              <a:buNone/>
            </a:pPr>
            <a:r>
              <a:rPr lang="en-US" sz="2400" dirty="0" smtClean="0">
                <a:latin typeface="Britannic Bold" pitchFamily="34" charset="0"/>
              </a:rPr>
              <a:t>	Since his father left his family, </a:t>
            </a:r>
          </a:p>
          <a:p>
            <a:pPr>
              <a:buNone/>
            </a:pPr>
            <a:r>
              <a:rPr lang="en-US" sz="2400" dirty="0" smtClean="0">
                <a:latin typeface="Britannic Bold" pitchFamily="34" charset="0"/>
              </a:rPr>
              <a:t>	Watson held a long-life resentment towards him. As a child, John Broadus spent most of his childhood in the relative isolation and poverty of rural South Carolina.</a:t>
            </a:r>
            <a:r>
              <a:rPr lang="en-US" sz="2400" dirty="0" smtClean="0"/>
              <a:t> </a:t>
            </a:r>
            <a:endParaRPr lang="en-US" sz="2400" dirty="0"/>
          </a:p>
          <a:p>
            <a:endParaRPr lang="en-US" sz="2200" dirty="0"/>
          </a:p>
        </p:txBody>
      </p:sp>
      <p:pic>
        <p:nvPicPr>
          <p:cNvPr id="4" name="3 Imagen" descr="family.jpg"/>
          <p:cNvPicPr>
            <a:picLocks noChangeAspect="1"/>
          </p:cNvPicPr>
          <p:nvPr/>
        </p:nvPicPr>
        <p:blipFill>
          <a:blip r:embed="rId2" cstate="print"/>
          <a:stretch>
            <a:fillRect/>
          </a:stretch>
        </p:blipFill>
        <p:spPr>
          <a:xfrm>
            <a:off x="5643570" y="2500306"/>
            <a:ext cx="2571768" cy="2295305"/>
          </a:xfrm>
          <a:prstGeom prst="rect">
            <a:avLst/>
          </a:prstGeom>
        </p:spPr>
      </p:pic>
      <p:sp>
        <p:nvSpPr>
          <p:cNvPr id="2" name="1 Título"/>
          <p:cNvSpPr>
            <a:spLocks noGrp="1"/>
          </p:cNvSpPr>
          <p:nvPr>
            <p:ph type="title"/>
          </p:nvPr>
        </p:nvSpPr>
        <p:spPr/>
        <p:txBody>
          <a:bodyPr/>
          <a:lstStyle/>
          <a:p>
            <a:r>
              <a:rPr lang="es-HN" dirty="0" err="1" smtClean="0">
                <a:latin typeface="Britannic Bold" pitchFamily="34" charset="0"/>
              </a:rPr>
              <a:t>Early</a:t>
            </a:r>
            <a:r>
              <a:rPr lang="es-HN" dirty="0" smtClean="0">
                <a:latin typeface="Britannic Bold" pitchFamily="34" charset="0"/>
              </a:rPr>
              <a:t> </a:t>
            </a:r>
            <a:r>
              <a:rPr lang="es-HN" dirty="0" err="1" smtClean="0">
                <a:latin typeface="Britannic Bold" pitchFamily="34" charset="0"/>
              </a:rPr>
              <a:t>Life</a:t>
            </a:r>
            <a:endParaRPr lang="en-US" dirty="0">
              <a:latin typeface="Britannic Bol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PA-logo.png"/>
          <p:cNvPicPr>
            <a:picLocks noChangeAspect="1"/>
          </p:cNvPicPr>
          <p:nvPr/>
        </p:nvPicPr>
        <p:blipFill>
          <a:blip r:embed="rId2" cstate="print"/>
          <a:stretch>
            <a:fillRect/>
          </a:stretch>
        </p:blipFill>
        <p:spPr>
          <a:xfrm>
            <a:off x="5214942" y="2714620"/>
            <a:ext cx="3322092" cy="1210147"/>
          </a:xfrm>
          <a:prstGeom prst="rect">
            <a:avLst/>
          </a:prstGeom>
        </p:spPr>
      </p:pic>
      <p:sp>
        <p:nvSpPr>
          <p:cNvPr id="2" name="1 Marcador de contenido"/>
          <p:cNvSpPr>
            <a:spLocks noGrp="1"/>
          </p:cNvSpPr>
          <p:nvPr>
            <p:ph idx="1"/>
          </p:nvPr>
        </p:nvSpPr>
        <p:spPr>
          <a:xfrm>
            <a:off x="457200" y="1481328"/>
            <a:ext cx="8229600" cy="5019506"/>
          </a:xfrm>
        </p:spPr>
        <p:txBody>
          <a:bodyPr>
            <a:normAutofit fontScale="70000" lnSpcReduction="20000"/>
          </a:bodyPr>
          <a:lstStyle/>
          <a:p>
            <a:r>
              <a:rPr lang="en-US" sz="2800" dirty="0" smtClean="0">
                <a:latin typeface="Britannic Bold" pitchFamily="34" charset="0"/>
              </a:rPr>
              <a:t>By 1956 he had been nearly forgotten by psychology -his student </a:t>
            </a:r>
            <a:r>
              <a:rPr lang="en-US" sz="2800" dirty="0" err="1" smtClean="0">
                <a:latin typeface="Britannic Bold" pitchFamily="34" charset="0"/>
              </a:rPr>
              <a:t>Lashley</a:t>
            </a:r>
            <a:r>
              <a:rPr lang="en-US" sz="2800" dirty="0" smtClean="0">
                <a:latin typeface="Britannic Bold" pitchFamily="34" charset="0"/>
              </a:rPr>
              <a:t> had demolished </a:t>
            </a:r>
            <a:r>
              <a:rPr lang="en-US" sz="2800" dirty="0" err="1" smtClean="0">
                <a:latin typeface="Britannic Bold" pitchFamily="34" charset="0"/>
              </a:rPr>
              <a:t>associationism</a:t>
            </a:r>
            <a:r>
              <a:rPr lang="en-US" sz="2800" dirty="0" smtClean="0">
                <a:latin typeface="Britannic Bold" pitchFamily="34" charset="0"/>
              </a:rPr>
              <a:t> on theoretical grounds, Skinner was gaining in popularity regardless, and Chomsky was writing "Syntactic Structures". To the majority of the people today, John Watson can be considered a legend to the natural science of Psychology. </a:t>
            </a:r>
          </a:p>
          <a:p>
            <a:r>
              <a:rPr lang="en-US" sz="2800" dirty="0" smtClean="0">
                <a:latin typeface="Britannic Bold" pitchFamily="34" charset="0"/>
              </a:rPr>
              <a:t>In the year 1957, Watson was</a:t>
            </a:r>
          </a:p>
          <a:p>
            <a:pPr>
              <a:buNone/>
            </a:pPr>
            <a:r>
              <a:rPr lang="en-US" sz="2800" dirty="0" smtClean="0">
                <a:latin typeface="Britannic Bold" pitchFamily="34" charset="0"/>
              </a:rPr>
              <a:t>	invited to New York City by the</a:t>
            </a:r>
          </a:p>
          <a:p>
            <a:pPr>
              <a:buNone/>
            </a:pPr>
            <a:r>
              <a:rPr lang="en-US" sz="2800" dirty="0" smtClean="0">
                <a:latin typeface="Britannic Bold" pitchFamily="34" charset="0"/>
              </a:rPr>
              <a:t>	American Psychological Association </a:t>
            </a:r>
          </a:p>
          <a:p>
            <a:pPr>
              <a:buNone/>
            </a:pPr>
            <a:r>
              <a:rPr lang="en-US" sz="2800" dirty="0" smtClean="0">
                <a:latin typeface="Britannic Bold" pitchFamily="34" charset="0"/>
              </a:rPr>
              <a:t>	to receive a special award. This award was</a:t>
            </a:r>
          </a:p>
          <a:p>
            <a:pPr>
              <a:buNone/>
            </a:pPr>
            <a:r>
              <a:rPr lang="en-US" sz="2800" dirty="0" smtClean="0">
                <a:latin typeface="Britannic Bold" pitchFamily="34" charset="0"/>
              </a:rPr>
              <a:t>	being presented to him for his immense contributions to psychology.  Watson went but he sent his son to receive it since he though he would break down in public. It read: </a:t>
            </a:r>
            <a:r>
              <a:rPr lang="en-US" sz="2800" dirty="0" smtClean="0">
                <a:solidFill>
                  <a:srgbClr val="FF0000"/>
                </a:solidFill>
                <a:latin typeface="Britannic Bold" pitchFamily="34" charset="0"/>
              </a:rPr>
              <a:t>“To Dr. John B. Watson, whose work has been one of the vital determinants of the form and substance of modern psychology. He initiated a revolution in psychological thought, and his writings have been the point of departure for continuing lines of fruitful research."</a:t>
            </a:r>
          </a:p>
          <a:p>
            <a:endParaRPr lang="en-US" dirty="0"/>
          </a:p>
        </p:txBody>
      </p:sp>
      <p:sp>
        <p:nvSpPr>
          <p:cNvPr id="3" name="2 Título"/>
          <p:cNvSpPr>
            <a:spLocks noGrp="1"/>
          </p:cNvSpPr>
          <p:nvPr>
            <p:ph type="title"/>
          </p:nvPr>
        </p:nvSpPr>
        <p:spPr/>
        <p:txBody>
          <a:bodyPr/>
          <a:lstStyle/>
          <a:p>
            <a:pPr algn="ctr"/>
            <a:r>
              <a:rPr lang="es-HN" dirty="0" smtClean="0"/>
              <a:t>The </a:t>
            </a:r>
            <a:r>
              <a:rPr lang="es-HN" dirty="0" err="1" smtClean="0"/>
              <a:t>End</a:t>
            </a:r>
            <a:r>
              <a:rPr lang="es-HN" dirty="0" smtClean="0"/>
              <a:t> of the Watson Era</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500042"/>
            <a:ext cx="8229600" cy="5715040"/>
          </a:xfrm>
        </p:spPr>
        <p:txBody>
          <a:bodyPr/>
          <a:lstStyle/>
          <a:p>
            <a:r>
              <a:rPr lang="en-US" dirty="0" smtClean="0">
                <a:latin typeface="Britannic Bold" pitchFamily="34" charset="0"/>
              </a:rPr>
              <a:t>John B. Watson died on September 29, 1958, at the age of 80. Watson died in New York City, NY.</a:t>
            </a:r>
          </a:p>
          <a:p>
            <a:r>
              <a:rPr lang="es-HN" dirty="0" smtClean="0">
                <a:latin typeface="Britannic Bold" pitchFamily="34" charset="0"/>
              </a:rPr>
              <a:t>The </a:t>
            </a:r>
            <a:r>
              <a:rPr lang="es-HN" dirty="0" err="1" smtClean="0">
                <a:latin typeface="Britannic Bold" pitchFamily="34" charset="0"/>
              </a:rPr>
              <a:t>end</a:t>
            </a:r>
            <a:r>
              <a:rPr lang="es-HN" dirty="0" smtClean="0">
                <a:latin typeface="Britannic Bold" pitchFamily="34" charset="0"/>
              </a:rPr>
              <a:t> of a </a:t>
            </a:r>
            <a:r>
              <a:rPr lang="es-HN" dirty="0" err="1" smtClean="0">
                <a:latin typeface="Britannic Bold" pitchFamily="34" charset="0"/>
              </a:rPr>
              <a:t>wonderful</a:t>
            </a:r>
            <a:r>
              <a:rPr lang="es-HN" dirty="0" smtClean="0">
                <a:latin typeface="Britannic Bold" pitchFamily="34" charset="0"/>
              </a:rPr>
              <a:t>, </a:t>
            </a:r>
            <a:r>
              <a:rPr lang="es-HN" dirty="0" err="1" smtClean="0">
                <a:latin typeface="Britannic Bold" pitchFamily="34" charset="0"/>
              </a:rPr>
              <a:t>exploring</a:t>
            </a:r>
            <a:r>
              <a:rPr lang="es-HN" dirty="0" smtClean="0">
                <a:latin typeface="Britannic Bold" pitchFamily="34" charset="0"/>
              </a:rPr>
              <a:t> era of </a:t>
            </a:r>
            <a:r>
              <a:rPr lang="es-HN" dirty="0" err="1" smtClean="0">
                <a:latin typeface="Britannic Bold" pitchFamily="34" charset="0"/>
              </a:rPr>
              <a:t>psychology</a:t>
            </a:r>
            <a:r>
              <a:rPr lang="es-HN" dirty="0" smtClean="0">
                <a:latin typeface="Britannic Bold" pitchFamily="34" charset="0"/>
              </a:rPr>
              <a:t> </a:t>
            </a:r>
            <a:r>
              <a:rPr lang="es-HN" dirty="0" err="1" smtClean="0">
                <a:latin typeface="Britannic Bold" pitchFamily="34" charset="0"/>
              </a:rPr>
              <a:t>had</a:t>
            </a:r>
            <a:r>
              <a:rPr lang="es-HN" dirty="0" smtClean="0">
                <a:latin typeface="Britannic Bold" pitchFamily="34" charset="0"/>
              </a:rPr>
              <a:t> come </a:t>
            </a:r>
            <a:r>
              <a:rPr lang="es-HN" dirty="0" err="1" smtClean="0">
                <a:latin typeface="Britannic Bold" pitchFamily="34" charset="0"/>
              </a:rPr>
              <a:t>to</a:t>
            </a:r>
            <a:r>
              <a:rPr lang="es-HN" dirty="0" smtClean="0">
                <a:latin typeface="Britannic Bold" pitchFamily="34" charset="0"/>
              </a:rPr>
              <a:t> </a:t>
            </a:r>
            <a:r>
              <a:rPr lang="es-HN" dirty="0" err="1" smtClean="0">
                <a:latin typeface="Britannic Bold" pitchFamily="34" charset="0"/>
              </a:rPr>
              <a:t>its</a:t>
            </a:r>
            <a:r>
              <a:rPr lang="es-HN" dirty="0" smtClean="0">
                <a:latin typeface="Britannic Bold" pitchFamily="34" charset="0"/>
              </a:rPr>
              <a:t> </a:t>
            </a:r>
            <a:r>
              <a:rPr lang="es-HN" dirty="0" err="1" smtClean="0">
                <a:latin typeface="Britannic Bold" pitchFamily="34" charset="0"/>
              </a:rPr>
              <a:t>end</a:t>
            </a:r>
            <a:r>
              <a:rPr lang="es-HN" dirty="0" smtClean="0">
                <a:latin typeface="Britannic Bold" pitchFamily="34" charset="0"/>
              </a:rPr>
              <a:t>. Watson </a:t>
            </a:r>
            <a:r>
              <a:rPr lang="es-HN" dirty="0" err="1" smtClean="0">
                <a:latin typeface="Britannic Bold" pitchFamily="34" charset="0"/>
              </a:rPr>
              <a:t>was</a:t>
            </a:r>
            <a:r>
              <a:rPr lang="es-HN" dirty="0" smtClean="0">
                <a:latin typeface="Britannic Bold" pitchFamily="34" charset="0"/>
              </a:rPr>
              <a:t> </a:t>
            </a:r>
            <a:r>
              <a:rPr lang="es-HN" dirty="0" err="1" smtClean="0">
                <a:latin typeface="Britannic Bold" pitchFamily="34" charset="0"/>
              </a:rPr>
              <a:t>thee</a:t>
            </a:r>
            <a:r>
              <a:rPr lang="es-HN" dirty="0" smtClean="0">
                <a:latin typeface="Britannic Bold" pitchFamily="34" charset="0"/>
              </a:rPr>
              <a:t> leader and the </a:t>
            </a:r>
            <a:r>
              <a:rPr lang="es-HN" dirty="0" err="1" smtClean="0">
                <a:latin typeface="Britannic Bold" pitchFamily="34" charset="0"/>
              </a:rPr>
              <a:t>influence</a:t>
            </a:r>
            <a:r>
              <a:rPr lang="es-HN" dirty="0" smtClean="0">
                <a:latin typeface="Britannic Bold" pitchFamily="34" charset="0"/>
              </a:rPr>
              <a:t> in </a:t>
            </a:r>
            <a:r>
              <a:rPr lang="es-HN" dirty="0" err="1" smtClean="0">
                <a:latin typeface="Britannic Bold" pitchFamily="34" charset="0"/>
              </a:rPr>
              <a:t>many</a:t>
            </a:r>
            <a:r>
              <a:rPr lang="es-HN" dirty="0" smtClean="0">
                <a:latin typeface="Britannic Bold" pitchFamily="34" charset="0"/>
              </a:rPr>
              <a:t> </a:t>
            </a:r>
            <a:r>
              <a:rPr lang="es-HN" dirty="0" err="1" smtClean="0">
                <a:latin typeface="Britannic Bold" pitchFamily="34" charset="0"/>
              </a:rPr>
              <a:t>psychologists</a:t>
            </a:r>
            <a:r>
              <a:rPr lang="es-HN" dirty="0" smtClean="0">
                <a:latin typeface="Britannic Bold" pitchFamily="34" charset="0"/>
              </a:rPr>
              <a:t> </a:t>
            </a:r>
            <a:r>
              <a:rPr lang="es-HN" dirty="0" err="1" smtClean="0">
                <a:latin typeface="Britannic Bold" pitchFamily="34" charset="0"/>
              </a:rPr>
              <a:t>we</a:t>
            </a:r>
            <a:r>
              <a:rPr lang="es-HN" dirty="0" smtClean="0">
                <a:latin typeface="Britannic Bold" pitchFamily="34" charset="0"/>
              </a:rPr>
              <a:t> </a:t>
            </a:r>
            <a:r>
              <a:rPr lang="es-HN" dirty="0" err="1" smtClean="0">
                <a:latin typeface="Britannic Bold" pitchFamily="34" charset="0"/>
              </a:rPr>
              <a:t>study</a:t>
            </a:r>
            <a:r>
              <a:rPr lang="es-HN" dirty="0" smtClean="0">
                <a:latin typeface="Britannic Bold" pitchFamily="34" charset="0"/>
              </a:rPr>
              <a:t> </a:t>
            </a:r>
            <a:r>
              <a:rPr lang="es-HN" dirty="0" err="1" smtClean="0">
                <a:latin typeface="Britannic Bold" pitchFamily="34" charset="0"/>
              </a:rPr>
              <a:t>now</a:t>
            </a:r>
            <a:r>
              <a:rPr lang="es-HN" dirty="0" smtClean="0">
                <a:latin typeface="Britannic Bold" pitchFamily="34" charset="0"/>
              </a:rPr>
              <a:t> a </a:t>
            </a:r>
            <a:r>
              <a:rPr lang="es-HN" dirty="0" err="1" smtClean="0">
                <a:latin typeface="Britannic Bold" pitchFamily="34" charset="0"/>
              </a:rPr>
              <a:t>day</a:t>
            </a:r>
            <a:r>
              <a:rPr lang="es-HN" dirty="0" smtClean="0">
                <a:latin typeface="Britannic Bold" pitchFamily="34" charset="0"/>
              </a:rPr>
              <a:t>, and he </a:t>
            </a:r>
            <a:r>
              <a:rPr lang="es-HN" dirty="0" err="1" smtClean="0">
                <a:latin typeface="Britannic Bold" pitchFamily="34" charset="0"/>
              </a:rPr>
              <a:t>was</a:t>
            </a:r>
            <a:r>
              <a:rPr lang="es-HN" dirty="0" smtClean="0">
                <a:latin typeface="Britannic Bold" pitchFamily="34" charset="0"/>
              </a:rPr>
              <a:t> </a:t>
            </a:r>
            <a:r>
              <a:rPr lang="es-HN" dirty="0" err="1" smtClean="0">
                <a:latin typeface="Britannic Bold" pitchFamily="34" charset="0"/>
              </a:rPr>
              <a:t>also</a:t>
            </a:r>
            <a:r>
              <a:rPr lang="es-HN" dirty="0" smtClean="0">
                <a:latin typeface="Britannic Bold" pitchFamily="34" charset="0"/>
              </a:rPr>
              <a:t> the </a:t>
            </a:r>
            <a:r>
              <a:rPr lang="es-HN" dirty="0" err="1" smtClean="0">
                <a:latin typeface="Britannic Bold" pitchFamily="34" charset="0"/>
              </a:rPr>
              <a:t>founder</a:t>
            </a:r>
            <a:r>
              <a:rPr lang="es-HN" dirty="0" smtClean="0">
                <a:latin typeface="Britannic Bold" pitchFamily="34" charset="0"/>
              </a:rPr>
              <a:t> of </a:t>
            </a:r>
            <a:r>
              <a:rPr lang="es-HN" dirty="0" err="1" smtClean="0">
                <a:latin typeface="Britannic Bold" pitchFamily="34" charset="0"/>
              </a:rPr>
              <a:t>what</a:t>
            </a:r>
            <a:r>
              <a:rPr lang="es-HN" dirty="0" smtClean="0">
                <a:latin typeface="Britannic Bold" pitchFamily="34" charset="0"/>
              </a:rPr>
              <a:t> </a:t>
            </a:r>
            <a:r>
              <a:rPr lang="es-HN" dirty="0" err="1" smtClean="0">
                <a:latin typeface="Britannic Bold" pitchFamily="34" charset="0"/>
              </a:rPr>
              <a:t>today</a:t>
            </a:r>
            <a:r>
              <a:rPr lang="es-HN" dirty="0" smtClean="0">
                <a:latin typeface="Britannic Bold" pitchFamily="34" charset="0"/>
              </a:rPr>
              <a:t> </a:t>
            </a:r>
            <a:r>
              <a:rPr lang="es-HN" dirty="0" err="1" smtClean="0">
                <a:latin typeface="Britannic Bold" pitchFamily="34" charset="0"/>
              </a:rPr>
              <a:t>is</a:t>
            </a:r>
            <a:r>
              <a:rPr lang="es-HN" dirty="0" smtClean="0">
                <a:latin typeface="Britannic Bold" pitchFamily="34" charset="0"/>
              </a:rPr>
              <a:t> </a:t>
            </a:r>
            <a:r>
              <a:rPr lang="es-HN" dirty="0" err="1" smtClean="0">
                <a:latin typeface="Britannic Bold" pitchFamily="34" charset="0"/>
              </a:rPr>
              <a:t>called</a:t>
            </a:r>
            <a:r>
              <a:rPr lang="es-HN" dirty="0" smtClean="0">
                <a:latin typeface="Britannic Bold" pitchFamily="34" charset="0"/>
              </a:rPr>
              <a:t> “</a:t>
            </a:r>
            <a:r>
              <a:rPr lang="es-HN" dirty="0" err="1" smtClean="0">
                <a:latin typeface="Britannic Bold" pitchFamily="34" charset="0"/>
              </a:rPr>
              <a:t>behaviorism</a:t>
            </a:r>
            <a:r>
              <a:rPr lang="es-HN" dirty="0" smtClean="0">
                <a:latin typeface="Britannic Bold" pitchFamily="34" charset="0"/>
              </a:rPr>
              <a:t>”.</a:t>
            </a:r>
          </a:p>
          <a:p>
            <a:r>
              <a:rPr lang="es-HN" dirty="0" err="1" smtClean="0">
                <a:latin typeface="Britannic Bold" pitchFamily="34" charset="0"/>
              </a:rPr>
              <a:t>Thereby</a:t>
            </a:r>
            <a:r>
              <a:rPr lang="es-HN" dirty="0" smtClean="0">
                <a:latin typeface="Britannic Bold" pitchFamily="34" charset="0"/>
              </a:rPr>
              <a:t>, John B. Watson </a:t>
            </a:r>
            <a:r>
              <a:rPr lang="es-HN" dirty="0" err="1" smtClean="0">
                <a:latin typeface="Britannic Bold" pitchFamily="34" charset="0"/>
              </a:rPr>
              <a:t>was</a:t>
            </a:r>
            <a:r>
              <a:rPr lang="es-HN" dirty="0" smtClean="0">
                <a:latin typeface="Britannic Bold" pitchFamily="34" charset="0"/>
              </a:rPr>
              <a:t> </a:t>
            </a:r>
            <a:r>
              <a:rPr lang="es-HN" dirty="0" err="1" smtClean="0">
                <a:latin typeface="Britannic Bold" pitchFamily="34" charset="0"/>
              </a:rPr>
              <a:t>called</a:t>
            </a:r>
            <a:r>
              <a:rPr lang="es-HN" dirty="0" smtClean="0">
                <a:latin typeface="Britannic Bold" pitchFamily="34" charset="0"/>
              </a:rPr>
              <a:t> “The </a:t>
            </a:r>
            <a:r>
              <a:rPr lang="es-HN" dirty="0" err="1" smtClean="0">
                <a:latin typeface="Britannic Bold" pitchFamily="34" charset="0"/>
              </a:rPr>
              <a:t>Father</a:t>
            </a:r>
            <a:r>
              <a:rPr lang="es-HN" dirty="0" smtClean="0">
                <a:latin typeface="Britannic Bold" pitchFamily="34" charset="0"/>
              </a:rPr>
              <a:t> of </a:t>
            </a:r>
            <a:r>
              <a:rPr lang="es-HN" dirty="0" err="1" smtClean="0">
                <a:latin typeface="Britannic Bold" pitchFamily="34" charset="0"/>
              </a:rPr>
              <a:t>Behaviorism</a:t>
            </a:r>
            <a:r>
              <a:rPr lang="es-HN" dirty="0" smtClean="0">
                <a:latin typeface="Britannic Bold" pitchFamily="34" charset="0"/>
              </a:rPr>
              <a:t>”. </a:t>
            </a:r>
          </a:p>
          <a:p>
            <a:endParaRPr lang="es-HN" dirty="0" smtClean="0">
              <a:latin typeface="Britannic Bold" pitchFamily="34" charset="0"/>
            </a:endParaRPr>
          </a:p>
          <a:p>
            <a:endParaRPr lang="en-US" b="1" dirty="0" err="1" smtClean="0"/>
          </a:p>
        </p:txBody>
      </p:sp>
      <p:pic>
        <p:nvPicPr>
          <p:cNvPr id="4" name="3 Imagen" descr="funeral.jpg"/>
          <p:cNvPicPr>
            <a:picLocks noChangeAspect="1"/>
          </p:cNvPicPr>
          <p:nvPr/>
        </p:nvPicPr>
        <p:blipFill>
          <a:blip r:embed="rId2" cstate="print"/>
          <a:stretch>
            <a:fillRect/>
          </a:stretch>
        </p:blipFill>
        <p:spPr>
          <a:xfrm>
            <a:off x="4214809" y="4071942"/>
            <a:ext cx="3863219" cy="254246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42984"/>
            <a:ext cx="8229600" cy="5429288"/>
          </a:xfrm>
        </p:spPr>
        <p:txBody>
          <a:bodyPr>
            <a:normAutofit fontScale="62500" lnSpcReduction="20000"/>
          </a:bodyPr>
          <a:lstStyle/>
          <a:p>
            <a:r>
              <a:rPr lang="en-US" u="sng" dirty="0" smtClean="0">
                <a:hlinkClick r:id="rId2"/>
              </a:rPr>
              <a:t>http://www.brynmawr.edu/Acads/Psych/rwozniak/watson.html</a:t>
            </a:r>
            <a:endParaRPr lang="en-US" dirty="0" smtClean="0"/>
          </a:p>
          <a:p>
            <a:r>
              <a:rPr lang="en-US" u="sng" dirty="0" smtClean="0">
                <a:hlinkClick r:id="rId3"/>
              </a:rPr>
              <a:t>http://www.newworldencyclopedia.org/entry/John_B._Watson</a:t>
            </a:r>
            <a:endParaRPr lang="en-US" dirty="0" smtClean="0"/>
          </a:p>
          <a:p>
            <a:r>
              <a:rPr lang="en-US" u="sng" dirty="0" smtClean="0">
                <a:hlinkClick r:id="rId4"/>
              </a:rPr>
              <a:t>http://www.wisebread.com/files/fruganomics/imagecache/blog_image_full/files/fruganomics/blog-images/depression-family-3.jpg</a:t>
            </a:r>
            <a:endParaRPr lang="en-US" dirty="0" smtClean="0"/>
          </a:p>
          <a:p>
            <a:r>
              <a:rPr lang="en-US" u="sng" dirty="0" smtClean="0">
                <a:hlinkClick r:id="rId5"/>
              </a:rPr>
              <a:t>http://www.richard-seaman.com/USA/Cities/Chicago/Landmarks/ChicagoSkyline1.jpg</a:t>
            </a:r>
            <a:endParaRPr lang="en-US" dirty="0" smtClean="0"/>
          </a:p>
          <a:p>
            <a:r>
              <a:rPr lang="en-US" u="sng" dirty="0" smtClean="0">
                <a:hlinkClick r:id="rId6"/>
              </a:rPr>
              <a:t>http://www.missinglimbsentrepreneur.org/images/college-graduate.jpg</a:t>
            </a:r>
            <a:endParaRPr lang="en-US" dirty="0" smtClean="0"/>
          </a:p>
          <a:p>
            <a:r>
              <a:rPr lang="en-US" u="sng" dirty="0" smtClean="0">
                <a:hlinkClick r:id="rId7"/>
              </a:rPr>
              <a:t>http://www.flavinscorner.com/1913watson.JPG</a:t>
            </a:r>
            <a:endParaRPr lang="en-US" dirty="0" smtClean="0"/>
          </a:p>
          <a:p>
            <a:r>
              <a:rPr lang="en-US" u="sng" dirty="0" smtClean="0">
                <a:hlinkClick r:id="rId8"/>
              </a:rPr>
              <a:t>http://cache1.asset-cache.net/xc/SA69247.jpg?v=1&amp;c=NewsMaker&amp;k=2&amp;d=D3027FCB8B841805AFD64B06ED4705E0</a:t>
            </a:r>
            <a:endParaRPr lang="en-US" dirty="0" smtClean="0"/>
          </a:p>
          <a:p>
            <a:r>
              <a:rPr lang="en-US" u="sng" dirty="0" smtClean="0">
                <a:hlinkClick r:id="rId9"/>
              </a:rPr>
              <a:t>http://farm4.static.flickr.com/3535/3273012717_12116f7926.jpg</a:t>
            </a:r>
            <a:endParaRPr lang="en-US" dirty="0" smtClean="0"/>
          </a:p>
          <a:p>
            <a:r>
              <a:rPr lang="en-US" u="sng" dirty="0" smtClean="0">
                <a:hlinkClick r:id="rId10"/>
              </a:rPr>
              <a:t>http://badadvice.typepad.com/.a/6a00d8341c94c853ef01116855aea2970c-800wi</a:t>
            </a:r>
            <a:endParaRPr lang="en-US" dirty="0" smtClean="0"/>
          </a:p>
          <a:p>
            <a:r>
              <a:rPr lang="en-US" u="sng" dirty="0" smtClean="0">
                <a:hlinkClick r:id="rId11"/>
              </a:rPr>
              <a:t>http://greennature.com/gallery/farm-animal-pictures/albino_rabbit.jpg</a:t>
            </a:r>
            <a:endParaRPr lang="en-US" dirty="0" smtClean="0"/>
          </a:p>
          <a:p>
            <a:r>
              <a:rPr lang="en-US" u="sng" dirty="0" smtClean="0">
                <a:hlinkClick r:id="rId12"/>
              </a:rPr>
              <a:t>http://www.psychology.sbc.edu/Little%20Albert.htm</a:t>
            </a:r>
            <a:endParaRPr lang="en-US" u="sng" dirty="0" smtClean="0"/>
          </a:p>
          <a:p>
            <a:r>
              <a:rPr lang="en-US" u="sng" dirty="0" smtClean="0">
                <a:hlinkClick r:id="rId13"/>
              </a:rPr>
              <a:t>http://psychology.about.com/od/profilesofmajorthinkers/p/watson.htm</a:t>
            </a:r>
            <a:endParaRPr lang="en-US" u="sng" dirty="0" smtClean="0"/>
          </a:p>
          <a:p>
            <a:r>
              <a:rPr lang="en-US" u="sng" dirty="0" smtClean="0">
                <a:hlinkClick r:id="rId14"/>
              </a:rPr>
              <a:t>http://web.sau.edu/WaterStreetMaryA/Watson.htm</a:t>
            </a:r>
            <a:endParaRPr lang="en-US" u="sng" dirty="0" smtClean="0"/>
          </a:p>
          <a:p>
            <a:r>
              <a:rPr lang="en-US" u="sng" dirty="0" smtClean="0">
                <a:hlinkClick r:id="rId15"/>
              </a:rPr>
              <a:t>http://vm.uconn.edu/~lundquis/watson.html</a:t>
            </a:r>
            <a:endParaRPr lang="en-US" u="sng" dirty="0" smtClean="0"/>
          </a:p>
          <a:p>
            <a:endParaRPr lang="en-US" u="sng" dirty="0" smtClean="0"/>
          </a:p>
          <a:p>
            <a:endParaRPr lang="en-US" u="sng" dirty="0" smtClean="0"/>
          </a:p>
          <a:p>
            <a:endParaRPr lang="en-US" u="sng" dirty="0" smtClean="0"/>
          </a:p>
          <a:p>
            <a:endParaRPr lang="en-US" dirty="0"/>
          </a:p>
        </p:txBody>
      </p:sp>
      <p:sp>
        <p:nvSpPr>
          <p:cNvPr id="3" name="2 Título"/>
          <p:cNvSpPr>
            <a:spLocks noGrp="1"/>
          </p:cNvSpPr>
          <p:nvPr>
            <p:ph type="title"/>
          </p:nvPr>
        </p:nvSpPr>
        <p:spPr>
          <a:xfrm>
            <a:off x="428596" y="142852"/>
            <a:ext cx="8229600" cy="1143000"/>
          </a:xfrm>
        </p:spPr>
        <p:txBody>
          <a:bodyPr/>
          <a:lstStyle/>
          <a:p>
            <a:pPr algn="ctr"/>
            <a:r>
              <a:rPr lang="es-HN" dirty="0" err="1" smtClean="0"/>
              <a:t>Bibliography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428604"/>
            <a:ext cx="8229600" cy="5857916"/>
          </a:xfrm>
        </p:spPr>
        <p:txBody>
          <a:bodyPr>
            <a:normAutofit/>
          </a:bodyPr>
          <a:lstStyle/>
          <a:p>
            <a:r>
              <a:rPr lang="es-HN" sz="2000" dirty="0" smtClean="0">
                <a:latin typeface="Britannic Bold" pitchFamily="34" charset="0"/>
              </a:rPr>
              <a:t>At the </a:t>
            </a:r>
            <a:r>
              <a:rPr lang="es-HN" sz="2000" dirty="0" err="1" smtClean="0">
                <a:latin typeface="Britannic Bold" pitchFamily="34" charset="0"/>
              </a:rPr>
              <a:t>early</a:t>
            </a:r>
            <a:r>
              <a:rPr lang="es-HN" sz="2000" dirty="0" smtClean="0">
                <a:latin typeface="Britannic Bold" pitchFamily="34" charset="0"/>
              </a:rPr>
              <a:t> </a:t>
            </a:r>
            <a:r>
              <a:rPr lang="es-HN" sz="2000" dirty="0" err="1" smtClean="0">
                <a:latin typeface="Britannic Bold" pitchFamily="34" charset="0"/>
              </a:rPr>
              <a:t>age</a:t>
            </a:r>
            <a:r>
              <a:rPr lang="es-HN" sz="2000" dirty="0" smtClean="0">
                <a:latin typeface="Britannic Bold" pitchFamily="34" charset="0"/>
              </a:rPr>
              <a:t> of 16, Watson </a:t>
            </a:r>
            <a:r>
              <a:rPr lang="es-HN" sz="2000" dirty="0" err="1" smtClean="0">
                <a:latin typeface="Britannic Bold" pitchFamily="34" charset="0"/>
              </a:rPr>
              <a:t>attended</a:t>
            </a:r>
            <a:r>
              <a:rPr lang="es-HN" sz="2000" dirty="0" smtClean="0">
                <a:latin typeface="Britannic Bold" pitchFamily="34" charset="0"/>
              </a:rPr>
              <a:t> the </a:t>
            </a:r>
            <a:r>
              <a:rPr lang="es-HN" sz="2000" dirty="0" err="1" smtClean="0">
                <a:latin typeface="Britannic Bold" pitchFamily="34" charset="0"/>
              </a:rPr>
              <a:t>Furman</a:t>
            </a:r>
            <a:r>
              <a:rPr lang="es-HN" sz="2000" dirty="0" smtClean="0">
                <a:latin typeface="Britannic Bold" pitchFamily="34" charset="0"/>
              </a:rPr>
              <a:t> </a:t>
            </a:r>
            <a:r>
              <a:rPr lang="es-HN" sz="2000" dirty="0" err="1" smtClean="0">
                <a:latin typeface="Britannic Bold" pitchFamily="34" charset="0"/>
              </a:rPr>
              <a:t>University</a:t>
            </a:r>
            <a:r>
              <a:rPr lang="es-HN" sz="2000" dirty="0" smtClean="0">
                <a:latin typeface="Britannic Bold" pitchFamily="34" charset="0"/>
              </a:rPr>
              <a:t>, </a:t>
            </a:r>
            <a:r>
              <a:rPr lang="es-HN" sz="2000" dirty="0" err="1" smtClean="0">
                <a:latin typeface="Britannic Bold" pitchFamily="34" charset="0"/>
              </a:rPr>
              <a:t>located</a:t>
            </a:r>
            <a:r>
              <a:rPr lang="es-HN" sz="2000" dirty="0" smtClean="0">
                <a:latin typeface="Britannic Bold" pitchFamily="34" charset="0"/>
              </a:rPr>
              <a:t> in </a:t>
            </a:r>
            <a:r>
              <a:rPr lang="es-HN" sz="2000" dirty="0" err="1" smtClean="0">
                <a:latin typeface="Britannic Bold" pitchFamily="34" charset="0"/>
              </a:rPr>
              <a:t>Greenvillage</a:t>
            </a:r>
            <a:r>
              <a:rPr lang="es-HN" sz="2000" dirty="0" smtClean="0">
                <a:latin typeface="Britannic Bold" pitchFamily="34" charset="0"/>
              </a:rPr>
              <a:t>.  </a:t>
            </a:r>
            <a:r>
              <a:rPr lang="es-HN" sz="2000" dirty="0" err="1" smtClean="0">
                <a:latin typeface="Britannic Bold" pitchFamily="34" charset="0"/>
              </a:rPr>
              <a:t>Five</a:t>
            </a:r>
            <a:r>
              <a:rPr lang="es-HN" sz="2000" dirty="0" smtClean="0">
                <a:latin typeface="Britannic Bold" pitchFamily="34" charset="0"/>
              </a:rPr>
              <a:t> </a:t>
            </a:r>
            <a:r>
              <a:rPr lang="es-HN" sz="2000" dirty="0" err="1" smtClean="0">
                <a:latin typeface="Britannic Bold" pitchFamily="34" charset="0"/>
              </a:rPr>
              <a:t>years</a:t>
            </a:r>
            <a:r>
              <a:rPr lang="es-HN" sz="2000" dirty="0" smtClean="0">
                <a:latin typeface="Britannic Bold" pitchFamily="34" charset="0"/>
              </a:rPr>
              <a:t> </a:t>
            </a:r>
            <a:r>
              <a:rPr lang="es-HN" sz="2000" dirty="0" err="1" smtClean="0">
                <a:latin typeface="Britannic Bold" pitchFamily="34" charset="0"/>
              </a:rPr>
              <a:t>later</a:t>
            </a:r>
            <a:r>
              <a:rPr lang="es-HN" sz="2000" dirty="0" smtClean="0">
                <a:latin typeface="Britannic Bold" pitchFamily="34" charset="0"/>
              </a:rPr>
              <a:t>, at the </a:t>
            </a:r>
            <a:r>
              <a:rPr lang="es-HN" sz="2000" dirty="0" err="1" smtClean="0">
                <a:latin typeface="Britannic Bold" pitchFamily="34" charset="0"/>
              </a:rPr>
              <a:t>age</a:t>
            </a:r>
            <a:r>
              <a:rPr lang="es-HN" sz="2000" dirty="0" smtClean="0">
                <a:latin typeface="Britannic Bold" pitchFamily="34" charset="0"/>
              </a:rPr>
              <a:t> of 21, he </a:t>
            </a:r>
            <a:r>
              <a:rPr lang="es-HN" sz="2000" dirty="0" err="1" smtClean="0">
                <a:latin typeface="Britannic Bold" pitchFamily="34" charset="0"/>
              </a:rPr>
              <a:t>graduated</a:t>
            </a:r>
            <a:r>
              <a:rPr lang="es-HN" sz="2000" dirty="0" smtClean="0">
                <a:latin typeface="Britannic Bold" pitchFamily="34" charset="0"/>
              </a:rPr>
              <a:t> </a:t>
            </a:r>
            <a:r>
              <a:rPr lang="es-HN" sz="2000" dirty="0" err="1" smtClean="0">
                <a:latin typeface="Britannic Bold" pitchFamily="34" charset="0"/>
              </a:rPr>
              <a:t>with</a:t>
            </a:r>
            <a:r>
              <a:rPr lang="es-HN" sz="2000" dirty="0" smtClean="0">
                <a:latin typeface="Britannic Bold" pitchFamily="34" charset="0"/>
              </a:rPr>
              <a:t> a </a:t>
            </a:r>
            <a:r>
              <a:rPr lang="es-HN" sz="2000" dirty="0" err="1" smtClean="0">
                <a:latin typeface="Britannic Bold" pitchFamily="34" charset="0"/>
              </a:rPr>
              <a:t>basic</a:t>
            </a:r>
            <a:r>
              <a:rPr lang="es-HN" sz="2000" dirty="0" smtClean="0">
                <a:latin typeface="Britannic Bold" pitchFamily="34" charset="0"/>
              </a:rPr>
              <a:t> </a:t>
            </a:r>
            <a:r>
              <a:rPr lang="es-HN" sz="2000" dirty="0" err="1" smtClean="0">
                <a:latin typeface="Britannic Bold" pitchFamily="34" charset="0"/>
              </a:rPr>
              <a:t>introduction</a:t>
            </a:r>
            <a:r>
              <a:rPr lang="es-HN" sz="2000" dirty="0" smtClean="0">
                <a:latin typeface="Britannic Bold" pitchFamily="34" charset="0"/>
              </a:rPr>
              <a:t> </a:t>
            </a:r>
            <a:r>
              <a:rPr lang="es-HN" sz="2000" dirty="0" err="1" smtClean="0">
                <a:latin typeface="Britannic Bold" pitchFamily="34" charset="0"/>
              </a:rPr>
              <a:t>to</a:t>
            </a:r>
            <a:r>
              <a:rPr lang="es-HN" sz="2000" dirty="0" smtClean="0">
                <a:latin typeface="Britannic Bold" pitchFamily="34" charset="0"/>
              </a:rPr>
              <a:t> </a:t>
            </a:r>
            <a:r>
              <a:rPr lang="es-HN" sz="2000" dirty="0" err="1" smtClean="0">
                <a:latin typeface="Britannic Bold" pitchFamily="34" charset="0"/>
              </a:rPr>
              <a:t>psychology</a:t>
            </a:r>
            <a:r>
              <a:rPr lang="es-HN" sz="2000" dirty="0" smtClean="0">
                <a:latin typeface="Britannic Bold" pitchFamily="34" charset="0"/>
              </a:rPr>
              <a:t> and a M.A. </a:t>
            </a:r>
            <a:r>
              <a:rPr lang="es-HN" sz="2000" dirty="0" err="1" smtClean="0">
                <a:latin typeface="Britannic Bold" pitchFamily="34" charset="0"/>
              </a:rPr>
              <a:t>degree</a:t>
            </a:r>
            <a:r>
              <a:rPr lang="es-HN" sz="2000" dirty="0" smtClean="0">
                <a:latin typeface="Britannic Bold" pitchFamily="34" charset="0"/>
              </a:rPr>
              <a:t>. </a:t>
            </a:r>
            <a:r>
              <a:rPr lang="en-US" sz="2000" dirty="0">
                <a:latin typeface="Britannic Bold" pitchFamily="34" charset="0"/>
              </a:rPr>
              <a:t> </a:t>
            </a:r>
            <a:r>
              <a:rPr lang="en-US" sz="2000" dirty="0" smtClean="0">
                <a:latin typeface="Britannic Bold" pitchFamily="34" charset="0"/>
              </a:rPr>
              <a:t>Right after that, he spent a year as the principal of a private school, until he was later admitted into the University of Chicago, where he moved in the year 1900. Watson enrolled into the University where he studied philosophy with John Dewey, on the recommendation of Gordon Moore, a Furman Professor. </a:t>
            </a:r>
          </a:p>
          <a:p>
            <a:r>
              <a:rPr lang="es-HN" sz="2000" dirty="0" err="1" smtClean="0">
                <a:latin typeface="Britannic Bold" pitchFamily="34" charset="0"/>
              </a:rPr>
              <a:t>When</a:t>
            </a:r>
            <a:r>
              <a:rPr lang="es-HN" sz="2000" dirty="0" smtClean="0">
                <a:latin typeface="Britannic Bold" pitchFamily="34" charset="0"/>
              </a:rPr>
              <a:t> Watson </a:t>
            </a:r>
            <a:r>
              <a:rPr lang="es-HN" sz="2000" dirty="0" err="1" smtClean="0">
                <a:latin typeface="Britannic Bold" pitchFamily="34" charset="0"/>
              </a:rPr>
              <a:t>arrived</a:t>
            </a:r>
            <a:r>
              <a:rPr lang="es-HN" sz="2000" dirty="0" smtClean="0">
                <a:latin typeface="Britannic Bold" pitchFamily="34" charset="0"/>
              </a:rPr>
              <a:t> in Chicago,</a:t>
            </a:r>
          </a:p>
          <a:p>
            <a:pPr>
              <a:buNone/>
            </a:pPr>
            <a:r>
              <a:rPr lang="es-HN" sz="2000" dirty="0" smtClean="0">
                <a:latin typeface="Britannic Bold" pitchFamily="34" charset="0"/>
              </a:rPr>
              <a:t>	he </a:t>
            </a:r>
            <a:r>
              <a:rPr lang="es-HN" sz="2000" dirty="0" err="1" smtClean="0">
                <a:latin typeface="Britannic Bold" pitchFamily="34" charset="0"/>
              </a:rPr>
              <a:t>found</a:t>
            </a:r>
            <a:r>
              <a:rPr lang="es-HN" sz="2000" dirty="0" smtClean="0">
                <a:latin typeface="Britannic Bold" pitchFamily="34" charset="0"/>
              </a:rPr>
              <a:t> </a:t>
            </a:r>
            <a:r>
              <a:rPr lang="es-HN" sz="2000" dirty="0" err="1" smtClean="0">
                <a:latin typeface="Britannic Bold" pitchFamily="34" charset="0"/>
              </a:rPr>
              <a:t>himself</a:t>
            </a:r>
            <a:r>
              <a:rPr lang="es-HN" sz="2000" dirty="0" smtClean="0">
                <a:latin typeface="Britannic Bold" pitchFamily="34" charset="0"/>
              </a:rPr>
              <a:t> in a </a:t>
            </a:r>
            <a:r>
              <a:rPr lang="es-HN" sz="2000" dirty="0" err="1" smtClean="0">
                <a:latin typeface="Britannic Bold" pitchFamily="34" charset="0"/>
              </a:rPr>
              <a:t>unique</a:t>
            </a:r>
            <a:r>
              <a:rPr lang="es-HN" sz="2000" dirty="0" smtClean="0">
                <a:latin typeface="Britannic Bold" pitchFamily="34" charset="0"/>
              </a:rPr>
              <a:t> </a:t>
            </a:r>
            <a:r>
              <a:rPr lang="es-HN" sz="2000" dirty="0" err="1" smtClean="0">
                <a:latin typeface="Britannic Bold" pitchFamily="34" charset="0"/>
              </a:rPr>
              <a:t>inte</a:t>
            </a:r>
            <a:r>
              <a:rPr lang="es-HN" sz="2000" dirty="0" smtClean="0">
                <a:latin typeface="Britannic Bold" pitchFamily="34" charset="0"/>
              </a:rPr>
              <a:t>-</a:t>
            </a:r>
          </a:p>
          <a:p>
            <a:pPr>
              <a:buNone/>
            </a:pPr>
            <a:r>
              <a:rPr lang="es-HN" sz="2000" dirty="0" smtClean="0">
                <a:latin typeface="Britannic Bold" pitchFamily="34" charset="0"/>
              </a:rPr>
              <a:t>	</a:t>
            </a:r>
            <a:r>
              <a:rPr lang="es-HN" sz="2000" dirty="0" err="1" smtClean="0">
                <a:latin typeface="Britannic Bold" pitchFamily="34" charset="0"/>
              </a:rPr>
              <a:t>llectual</a:t>
            </a:r>
            <a:r>
              <a:rPr lang="es-HN" sz="2000" dirty="0" smtClean="0">
                <a:latin typeface="Britannic Bold" pitchFamily="34" charset="0"/>
              </a:rPr>
              <a:t> </a:t>
            </a:r>
            <a:r>
              <a:rPr lang="es-HN" sz="2000" dirty="0" err="1" smtClean="0">
                <a:latin typeface="Britannic Bold" pitchFamily="34" charset="0"/>
              </a:rPr>
              <a:t>environment</a:t>
            </a:r>
            <a:r>
              <a:rPr lang="es-HN" sz="2000" dirty="0" smtClean="0">
                <a:latin typeface="Britannic Bold" pitchFamily="34" charset="0"/>
              </a:rPr>
              <a:t>. </a:t>
            </a:r>
            <a:r>
              <a:rPr lang="es-HN" sz="2000" dirty="0" err="1" smtClean="0">
                <a:latin typeface="Britannic Bold" pitchFamily="34" charset="0"/>
              </a:rPr>
              <a:t>His</a:t>
            </a:r>
            <a:r>
              <a:rPr lang="es-HN" sz="2000" dirty="0" smtClean="0">
                <a:latin typeface="Britannic Bold" pitchFamily="34" charset="0"/>
              </a:rPr>
              <a:t> </a:t>
            </a:r>
            <a:r>
              <a:rPr lang="es-HN" sz="2000" dirty="0" err="1" smtClean="0">
                <a:latin typeface="Britannic Bold" pitchFamily="34" charset="0"/>
              </a:rPr>
              <a:t>professor</a:t>
            </a:r>
            <a:r>
              <a:rPr lang="es-HN" sz="2000" dirty="0" smtClean="0">
                <a:latin typeface="Britannic Bold" pitchFamily="34" charset="0"/>
              </a:rPr>
              <a:t> </a:t>
            </a:r>
          </a:p>
          <a:p>
            <a:pPr>
              <a:buNone/>
            </a:pPr>
            <a:r>
              <a:rPr lang="es-HN" sz="2000" dirty="0" smtClean="0">
                <a:latin typeface="Britannic Bold" pitchFamily="34" charset="0"/>
              </a:rPr>
              <a:t>	John Dewey, </a:t>
            </a:r>
            <a:r>
              <a:rPr lang="es-HN" sz="2000" dirty="0" err="1" smtClean="0">
                <a:latin typeface="Britannic Bold" pitchFamily="34" charset="0"/>
              </a:rPr>
              <a:t>had</a:t>
            </a:r>
            <a:r>
              <a:rPr lang="es-HN" sz="2000" dirty="0" smtClean="0">
                <a:latin typeface="Britannic Bold" pitchFamily="34" charset="0"/>
              </a:rPr>
              <a:t> </a:t>
            </a:r>
            <a:r>
              <a:rPr lang="es-HN" sz="2000" dirty="0" err="1" smtClean="0">
                <a:latin typeface="Britannic Bold" pitchFamily="34" charset="0"/>
              </a:rPr>
              <a:t>arrived</a:t>
            </a:r>
            <a:r>
              <a:rPr lang="es-HN" sz="2000" dirty="0" smtClean="0">
                <a:latin typeface="Britannic Bold" pitchFamily="34" charset="0"/>
              </a:rPr>
              <a:t> </a:t>
            </a:r>
            <a:r>
              <a:rPr lang="es-HN" sz="2000" dirty="0" err="1" smtClean="0">
                <a:latin typeface="Britannic Bold" pitchFamily="34" charset="0"/>
              </a:rPr>
              <a:t>from</a:t>
            </a:r>
            <a:r>
              <a:rPr lang="es-HN" sz="2000" dirty="0" smtClean="0">
                <a:latin typeface="Britannic Bold" pitchFamily="34" charset="0"/>
              </a:rPr>
              <a:t> the</a:t>
            </a:r>
          </a:p>
          <a:p>
            <a:pPr>
              <a:buNone/>
            </a:pPr>
            <a:r>
              <a:rPr lang="es-HN" sz="2000" dirty="0" smtClean="0">
                <a:latin typeface="Britannic Bold" pitchFamily="34" charset="0"/>
              </a:rPr>
              <a:t>	</a:t>
            </a:r>
            <a:r>
              <a:rPr lang="es-HN" sz="2000" dirty="0" err="1" smtClean="0">
                <a:latin typeface="Britannic Bold" pitchFamily="34" charset="0"/>
              </a:rPr>
              <a:t>University</a:t>
            </a:r>
            <a:r>
              <a:rPr lang="es-HN" sz="2000" dirty="0" smtClean="0">
                <a:latin typeface="Britannic Bold" pitchFamily="34" charset="0"/>
              </a:rPr>
              <a:t> of Michigan in the </a:t>
            </a:r>
            <a:r>
              <a:rPr lang="es-HN" sz="2000" dirty="0" err="1" smtClean="0">
                <a:latin typeface="Britannic Bold" pitchFamily="34" charset="0"/>
              </a:rPr>
              <a:t>year</a:t>
            </a:r>
            <a:r>
              <a:rPr lang="es-HN" sz="2000" dirty="0" smtClean="0">
                <a:latin typeface="Britannic Bold" pitchFamily="34" charset="0"/>
              </a:rPr>
              <a:t> </a:t>
            </a:r>
          </a:p>
          <a:p>
            <a:pPr>
              <a:buNone/>
            </a:pPr>
            <a:r>
              <a:rPr lang="es-HN" sz="2000" dirty="0" smtClean="0">
                <a:latin typeface="Britannic Bold" pitchFamily="34" charset="0"/>
              </a:rPr>
              <a:t>	1894. Dewey, </a:t>
            </a:r>
            <a:r>
              <a:rPr lang="es-HN" sz="2000" dirty="0" err="1" smtClean="0">
                <a:latin typeface="Britannic Bold" pitchFamily="34" charset="0"/>
              </a:rPr>
              <a:t>along</a:t>
            </a:r>
            <a:r>
              <a:rPr lang="es-HN" sz="2000" dirty="0" smtClean="0">
                <a:latin typeface="Britannic Bold" pitchFamily="34" charset="0"/>
              </a:rPr>
              <a:t> </a:t>
            </a:r>
            <a:r>
              <a:rPr lang="es-HN" sz="2000" dirty="0" err="1" smtClean="0">
                <a:latin typeface="Britannic Bold" pitchFamily="34" charset="0"/>
              </a:rPr>
              <a:t>with</a:t>
            </a:r>
            <a:r>
              <a:rPr lang="es-HN" sz="2000" dirty="0" smtClean="0">
                <a:latin typeface="Britannic Bold" pitchFamily="34" charset="0"/>
              </a:rPr>
              <a:t> George</a:t>
            </a:r>
          </a:p>
          <a:p>
            <a:pPr>
              <a:buNone/>
            </a:pPr>
            <a:r>
              <a:rPr lang="es-HN" sz="2000" dirty="0" smtClean="0">
                <a:latin typeface="Britannic Bold" pitchFamily="34" charset="0"/>
              </a:rPr>
              <a:t>	 Herbert Mead, </a:t>
            </a:r>
            <a:r>
              <a:rPr lang="es-HN" sz="2000" dirty="0" err="1" smtClean="0">
                <a:latin typeface="Britannic Bold" pitchFamily="34" charset="0"/>
              </a:rPr>
              <a:t>Addison</a:t>
            </a:r>
            <a:r>
              <a:rPr lang="es-HN" sz="2000" dirty="0" smtClean="0">
                <a:latin typeface="Britannic Bold" pitchFamily="34" charset="0"/>
              </a:rPr>
              <a:t> W. Moore, </a:t>
            </a:r>
          </a:p>
          <a:p>
            <a:pPr>
              <a:buNone/>
            </a:pPr>
            <a:r>
              <a:rPr lang="es-HN" sz="2000" dirty="0" smtClean="0">
                <a:latin typeface="Britannic Bold" pitchFamily="34" charset="0"/>
              </a:rPr>
              <a:t>	and James </a:t>
            </a:r>
            <a:r>
              <a:rPr lang="es-HN" sz="2000" dirty="0" err="1" smtClean="0">
                <a:latin typeface="Britannic Bold" pitchFamily="34" charset="0"/>
              </a:rPr>
              <a:t>Rowland</a:t>
            </a:r>
            <a:r>
              <a:rPr lang="es-HN" sz="2000" dirty="0" smtClean="0">
                <a:latin typeface="Britannic Bold" pitchFamily="34" charset="0"/>
              </a:rPr>
              <a:t> </a:t>
            </a:r>
            <a:r>
              <a:rPr lang="es-HN" sz="2000" dirty="0" err="1" smtClean="0">
                <a:latin typeface="Britannic Bold" pitchFamily="34" charset="0"/>
              </a:rPr>
              <a:t>Angell</a:t>
            </a:r>
            <a:r>
              <a:rPr lang="es-HN" sz="2000" dirty="0" smtClean="0">
                <a:latin typeface="Britannic Bold" pitchFamily="34" charset="0"/>
              </a:rPr>
              <a:t>, </a:t>
            </a:r>
            <a:r>
              <a:rPr lang="es-HN" sz="2000" dirty="0" err="1" smtClean="0">
                <a:latin typeface="Britannic Bold" pitchFamily="34" charset="0"/>
              </a:rPr>
              <a:t>was</a:t>
            </a:r>
            <a:r>
              <a:rPr lang="es-HN" sz="2000" dirty="0" smtClean="0">
                <a:latin typeface="Britannic Bold" pitchFamily="34" charset="0"/>
              </a:rPr>
              <a:t> </a:t>
            </a:r>
            <a:r>
              <a:rPr lang="es-HN" sz="2000" dirty="0" err="1" smtClean="0">
                <a:latin typeface="Britannic Bold" pitchFamily="34" charset="0"/>
              </a:rPr>
              <a:t>forging</a:t>
            </a:r>
            <a:r>
              <a:rPr lang="es-HN" sz="2000" dirty="0" smtClean="0">
                <a:latin typeface="Britannic Bold" pitchFamily="34" charset="0"/>
              </a:rPr>
              <a:t> a </a:t>
            </a:r>
            <a:r>
              <a:rPr lang="es-HN" sz="2000" dirty="0" err="1" smtClean="0">
                <a:latin typeface="Britannic Bold" pitchFamily="34" charset="0"/>
              </a:rPr>
              <a:t>different</a:t>
            </a:r>
            <a:r>
              <a:rPr lang="es-HN" sz="2000" dirty="0" smtClean="0">
                <a:latin typeface="Britannic Bold" pitchFamily="34" charset="0"/>
              </a:rPr>
              <a:t> </a:t>
            </a:r>
            <a:r>
              <a:rPr lang="es-HN" sz="2000" dirty="0" err="1" smtClean="0">
                <a:latin typeface="Britannic Bold" pitchFamily="34" charset="0"/>
              </a:rPr>
              <a:t>approach</a:t>
            </a:r>
            <a:r>
              <a:rPr lang="es-HN" sz="2000" dirty="0" smtClean="0">
                <a:latin typeface="Britannic Bold" pitchFamily="34" charset="0"/>
              </a:rPr>
              <a:t> </a:t>
            </a:r>
            <a:r>
              <a:rPr lang="es-HN" sz="2000" dirty="0" err="1" smtClean="0">
                <a:latin typeface="Britannic Bold" pitchFamily="34" charset="0"/>
              </a:rPr>
              <a:t>to</a:t>
            </a:r>
            <a:r>
              <a:rPr lang="es-HN" sz="2000" dirty="0" smtClean="0">
                <a:latin typeface="Britannic Bold" pitchFamily="34" charset="0"/>
              </a:rPr>
              <a:t> </a:t>
            </a:r>
            <a:r>
              <a:rPr lang="es-HN" sz="2000" dirty="0" err="1" smtClean="0">
                <a:latin typeface="Britannic Bold" pitchFamily="34" charset="0"/>
              </a:rPr>
              <a:t>psychological</a:t>
            </a:r>
            <a:r>
              <a:rPr lang="es-HN" sz="2000" dirty="0" smtClean="0">
                <a:latin typeface="Britannic Bold" pitchFamily="34" charset="0"/>
              </a:rPr>
              <a:t> </a:t>
            </a:r>
            <a:r>
              <a:rPr lang="es-HN" sz="2000" dirty="0" err="1" smtClean="0">
                <a:latin typeface="Britannic Bold" pitchFamily="34" charset="0"/>
              </a:rPr>
              <a:t>theory</a:t>
            </a:r>
            <a:r>
              <a:rPr lang="es-HN" sz="2000" dirty="0" smtClean="0">
                <a:latin typeface="Britannic Bold" pitchFamily="34" charset="0"/>
              </a:rPr>
              <a:t> and </a:t>
            </a:r>
            <a:r>
              <a:rPr lang="es-HN" sz="2000" dirty="0" err="1" smtClean="0">
                <a:latin typeface="Britannic Bold" pitchFamily="34" charset="0"/>
              </a:rPr>
              <a:t>research</a:t>
            </a:r>
            <a:r>
              <a:rPr lang="es-HN" sz="2000" dirty="0" smtClean="0">
                <a:latin typeface="Britannic Bold" pitchFamily="34" charset="0"/>
              </a:rPr>
              <a:t>. </a:t>
            </a:r>
            <a:endParaRPr lang="en-US" sz="2000" dirty="0" smtClean="0">
              <a:latin typeface="Britannic Bold" pitchFamily="34" charset="0"/>
            </a:endParaRPr>
          </a:p>
        </p:txBody>
      </p:sp>
      <p:pic>
        <p:nvPicPr>
          <p:cNvPr id="4" name="3 Imagen" descr="ChicagoSkyline1.jpg"/>
          <p:cNvPicPr>
            <a:picLocks noChangeAspect="1"/>
          </p:cNvPicPr>
          <p:nvPr/>
        </p:nvPicPr>
        <p:blipFill>
          <a:blip r:embed="rId3" cstate="print"/>
          <a:stretch>
            <a:fillRect/>
          </a:stretch>
        </p:blipFill>
        <p:spPr>
          <a:xfrm>
            <a:off x="5000628" y="3000372"/>
            <a:ext cx="3357586" cy="2415406"/>
          </a:xfrm>
          <a:prstGeom prst="rect">
            <a:avLst/>
          </a:prstGeom>
          <a:ln w="47625">
            <a:solidFill>
              <a:schemeClr val="tx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6000792"/>
          </a:xfrm>
        </p:spPr>
        <p:txBody>
          <a:bodyPr>
            <a:normAutofit lnSpcReduction="10000"/>
          </a:bodyPr>
          <a:lstStyle/>
          <a:p>
            <a:r>
              <a:rPr lang="en-US" sz="2400" dirty="0" smtClean="0">
                <a:latin typeface="Britannic Bold" pitchFamily="34" charset="0"/>
              </a:rPr>
              <a:t>As Watson graduation from the University of Chicago in the year 1903, he presented his thesis on the relationship between brain </a:t>
            </a:r>
            <a:r>
              <a:rPr lang="en-US" sz="2400" dirty="0" err="1" smtClean="0">
                <a:latin typeface="Britannic Bold" pitchFamily="34" charset="0"/>
              </a:rPr>
              <a:t>myelinization</a:t>
            </a:r>
            <a:r>
              <a:rPr lang="en-US" sz="2400" dirty="0" smtClean="0">
                <a:latin typeface="Britannic Bold" pitchFamily="34" charset="0"/>
              </a:rPr>
              <a:t> and learning ability in rats at different ages.</a:t>
            </a:r>
          </a:p>
          <a:p>
            <a:pPr>
              <a:buNone/>
            </a:pPr>
            <a:r>
              <a:rPr lang="en-US" sz="2400" dirty="0" smtClean="0">
                <a:latin typeface="Britannic Bold" pitchFamily="34" charset="0"/>
              </a:rPr>
              <a:t>	 Its title was "Animal Education:</a:t>
            </a:r>
          </a:p>
          <a:p>
            <a:pPr>
              <a:buNone/>
            </a:pPr>
            <a:r>
              <a:rPr lang="en-US" sz="2400" dirty="0" smtClean="0">
                <a:latin typeface="Britannic Bold" pitchFamily="34" charset="0"/>
              </a:rPr>
              <a:t>	An Experimental Study on the </a:t>
            </a:r>
          </a:p>
          <a:p>
            <a:pPr>
              <a:buNone/>
            </a:pPr>
            <a:r>
              <a:rPr lang="en-US" sz="2400" dirty="0" smtClean="0">
                <a:latin typeface="Britannic Bold" pitchFamily="34" charset="0"/>
              </a:rPr>
              <a:t>	Psychical Development of the </a:t>
            </a:r>
          </a:p>
          <a:p>
            <a:pPr>
              <a:buNone/>
            </a:pPr>
            <a:r>
              <a:rPr lang="en-US" sz="2400" dirty="0" smtClean="0">
                <a:latin typeface="Britannic Bold" pitchFamily="34" charset="0"/>
              </a:rPr>
              <a:t>	White Rat, Correlated with the </a:t>
            </a:r>
          </a:p>
          <a:p>
            <a:pPr>
              <a:buNone/>
            </a:pPr>
            <a:r>
              <a:rPr lang="en-US" sz="2400" dirty="0" smtClean="0">
                <a:latin typeface="Britannic Bold" pitchFamily="34" charset="0"/>
              </a:rPr>
              <a:t>	Growth of its Nervous System”. </a:t>
            </a:r>
          </a:p>
          <a:p>
            <a:pPr>
              <a:buNone/>
            </a:pPr>
            <a:r>
              <a:rPr lang="en-US" sz="2400" dirty="0" smtClean="0">
                <a:latin typeface="Britannic Bold" pitchFamily="34" charset="0"/>
              </a:rPr>
              <a:t>	In his proposal, Watson proved </a:t>
            </a:r>
          </a:p>
          <a:p>
            <a:pPr>
              <a:buNone/>
            </a:pPr>
            <a:r>
              <a:rPr lang="en-US" sz="2400" dirty="0" smtClean="0">
                <a:latin typeface="Britannic Bold" pitchFamily="34" charset="0"/>
              </a:rPr>
              <a:t>	that the degree of </a:t>
            </a:r>
            <a:r>
              <a:rPr lang="en-US" sz="2400" dirty="0" err="1" smtClean="0">
                <a:latin typeface="Britannic Bold" pitchFamily="34" charset="0"/>
              </a:rPr>
              <a:t>myelinization</a:t>
            </a:r>
            <a:r>
              <a:rPr lang="en-US" sz="2400" dirty="0" smtClean="0">
                <a:latin typeface="Britannic Bold" pitchFamily="34" charset="0"/>
              </a:rPr>
              <a:t> </a:t>
            </a:r>
          </a:p>
          <a:p>
            <a:pPr>
              <a:buNone/>
            </a:pPr>
            <a:r>
              <a:rPr lang="en-US" sz="2400" dirty="0" smtClean="0">
                <a:latin typeface="Britannic Bold" pitchFamily="34" charset="0"/>
              </a:rPr>
              <a:t>	was not related much to the learning ability. </a:t>
            </a:r>
          </a:p>
          <a:p>
            <a:pPr>
              <a:buNone/>
            </a:pPr>
            <a:r>
              <a:rPr lang="en-US" sz="2400" dirty="0" smtClean="0">
                <a:latin typeface="Britannic Bold" pitchFamily="34" charset="0"/>
              </a:rPr>
              <a:t>	After his graduation, Watson resided in the University of  Chicago for several years, researching on the connection between sensory input and learning and bird behavior.</a:t>
            </a:r>
            <a:endParaRPr lang="en-US" sz="2400" dirty="0">
              <a:latin typeface="Britannic Bold" pitchFamily="34" charset="0"/>
            </a:endParaRPr>
          </a:p>
        </p:txBody>
      </p:sp>
      <p:pic>
        <p:nvPicPr>
          <p:cNvPr id="4" name="3 Imagen" descr="college-graduate.jpg"/>
          <p:cNvPicPr>
            <a:picLocks noChangeAspect="1"/>
          </p:cNvPicPr>
          <p:nvPr/>
        </p:nvPicPr>
        <p:blipFill>
          <a:blip r:embed="rId2" cstate="print"/>
          <a:stretch>
            <a:fillRect/>
          </a:stretch>
        </p:blipFill>
        <p:spPr>
          <a:xfrm>
            <a:off x="5643570" y="1428736"/>
            <a:ext cx="2428892" cy="303797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14422"/>
            <a:ext cx="8229600" cy="5357850"/>
          </a:xfrm>
        </p:spPr>
        <p:txBody>
          <a:bodyPr>
            <a:normAutofit fontScale="70000" lnSpcReduction="20000"/>
          </a:bodyPr>
          <a:lstStyle/>
          <a:p>
            <a:r>
              <a:rPr lang="en-US" sz="3200" dirty="0" smtClean="0">
                <a:latin typeface="Britannic Bold" pitchFamily="34" charset="0"/>
              </a:rPr>
              <a:t>John Watson married Mary Ickes in 1903, they had two children which they named Polly and John. In the year 1920, Ickes filed for divorce since Watson had an affair with his research assistant Rosaline </a:t>
            </a:r>
            <a:r>
              <a:rPr lang="en-US" sz="3200" dirty="0" err="1" smtClean="0">
                <a:latin typeface="Britannic Bold" pitchFamily="34" charset="0"/>
              </a:rPr>
              <a:t>Rayner</a:t>
            </a:r>
            <a:r>
              <a:rPr lang="en-US" sz="3200" dirty="0" smtClean="0">
                <a:latin typeface="Britannic Bold" pitchFamily="34" charset="0"/>
              </a:rPr>
              <a:t>. </a:t>
            </a:r>
          </a:p>
          <a:p>
            <a:r>
              <a:rPr lang="en-US" sz="3200" dirty="0" smtClean="0">
                <a:latin typeface="Britannic Bold" pitchFamily="34" charset="0"/>
              </a:rPr>
              <a:t>After their divorce was finally </a:t>
            </a:r>
          </a:p>
          <a:p>
            <a:pPr>
              <a:buNone/>
            </a:pPr>
            <a:r>
              <a:rPr lang="en-US" sz="3200" dirty="0" smtClean="0">
                <a:latin typeface="Britannic Bold" pitchFamily="34" charset="0"/>
              </a:rPr>
              <a:t>	legal, John immediately married</a:t>
            </a:r>
          </a:p>
          <a:p>
            <a:pPr>
              <a:buNone/>
            </a:pPr>
            <a:r>
              <a:rPr lang="en-US" sz="3200" dirty="0" smtClean="0">
                <a:latin typeface="Britannic Bold" pitchFamily="34" charset="0"/>
              </a:rPr>
              <a:t>	Rosaline and had two children: Billy </a:t>
            </a:r>
          </a:p>
          <a:p>
            <a:pPr>
              <a:buNone/>
            </a:pPr>
            <a:r>
              <a:rPr lang="en-US" sz="3200" dirty="0" smtClean="0">
                <a:latin typeface="Britannic Bold" pitchFamily="34" charset="0"/>
              </a:rPr>
              <a:t>	and Jimmy. His marriage with his </a:t>
            </a:r>
          </a:p>
          <a:p>
            <a:pPr>
              <a:buNone/>
            </a:pPr>
            <a:r>
              <a:rPr lang="en-US" sz="3200" dirty="0" smtClean="0">
                <a:latin typeface="Britannic Bold" pitchFamily="34" charset="0"/>
              </a:rPr>
              <a:t>	research assistance was the reason </a:t>
            </a:r>
          </a:p>
          <a:p>
            <a:pPr>
              <a:buNone/>
            </a:pPr>
            <a:r>
              <a:rPr lang="en-US" sz="3200" dirty="0" smtClean="0">
                <a:latin typeface="Britannic Bold" pitchFamily="34" charset="0"/>
              </a:rPr>
              <a:t>	for his expulsion from John Hopkins.  </a:t>
            </a:r>
          </a:p>
          <a:p>
            <a:r>
              <a:rPr lang="en-US" sz="3200" dirty="0" smtClean="0">
                <a:latin typeface="Britannic Bold" pitchFamily="34" charset="0"/>
              </a:rPr>
              <a:t>His wife Rosaline died in the year 1936, </a:t>
            </a:r>
          </a:p>
          <a:p>
            <a:pPr>
              <a:buNone/>
            </a:pPr>
            <a:r>
              <a:rPr lang="en-US" sz="3200" dirty="0" smtClean="0">
                <a:latin typeface="Britannic Bold" pitchFamily="34" charset="0"/>
              </a:rPr>
              <a:t>	of either pneumonia or dysentery, and </a:t>
            </a:r>
          </a:p>
          <a:p>
            <a:pPr>
              <a:buNone/>
            </a:pPr>
            <a:r>
              <a:rPr lang="en-US" sz="3200" dirty="0" smtClean="0">
                <a:latin typeface="Britannic Bold" pitchFamily="34" charset="0"/>
              </a:rPr>
              <a:t>	that caused him to start drinking in an</a:t>
            </a:r>
          </a:p>
          <a:p>
            <a:pPr>
              <a:buNone/>
            </a:pPr>
            <a:r>
              <a:rPr lang="en-US" sz="3200" dirty="0" smtClean="0">
                <a:latin typeface="Britannic Bold" pitchFamily="34" charset="0"/>
              </a:rPr>
              <a:t>	 inconsiderate way, causing his family to</a:t>
            </a:r>
          </a:p>
          <a:p>
            <a:pPr>
              <a:buNone/>
            </a:pPr>
            <a:r>
              <a:rPr lang="en-US" sz="3200" dirty="0" smtClean="0">
                <a:latin typeface="Britannic Bold" pitchFamily="34" charset="0"/>
              </a:rPr>
              <a:t>	 break up. </a:t>
            </a:r>
            <a:r>
              <a:rPr lang="en-US" dirty="0" smtClean="0"/>
              <a:t/>
            </a:r>
            <a:br>
              <a:rPr lang="en-US" dirty="0" smtClean="0"/>
            </a:br>
            <a:r>
              <a:rPr lang="en-US" dirty="0" smtClean="0"/>
              <a:t>   </a:t>
            </a:r>
            <a:endParaRPr lang="en-US" dirty="0"/>
          </a:p>
        </p:txBody>
      </p:sp>
      <p:sp>
        <p:nvSpPr>
          <p:cNvPr id="3" name="2 Título"/>
          <p:cNvSpPr>
            <a:spLocks noGrp="1"/>
          </p:cNvSpPr>
          <p:nvPr>
            <p:ph type="title"/>
          </p:nvPr>
        </p:nvSpPr>
        <p:spPr/>
        <p:txBody>
          <a:bodyPr/>
          <a:lstStyle/>
          <a:p>
            <a:r>
              <a:rPr lang="es-HN" dirty="0" smtClean="0"/>
              <a:t>Personal </a:t>
            </a:r>
            <a:r>
              <a:rPr lang="es-HN" dirty="0" err="1" smtClean="0"/>
              <a:t>Life</a:t>
            </a:r>
            <a:endParaRPr lang="en-US" dirty="0"/>
          </a:p>
        </p:txBody>
      </p:sp>
      <p:pic>
        <p:nvPicPr>
          <p:cNvPr id="4" name="3 Imagen" descr="WATSON2.jpg"/>
          <p:cNvPicPr>
            <a:picLocks noChangeAspect="1"/>
          </p:cNvPicPr>
          <p:nvPr/>
        </p:nvPicPr>
        <p:blipFill>
          <a:blip r:embed="rId2" cstate="print"/>
          <a:stretch>
            <a:fillRect/>
          </a:stretch>
        </p:blipFill>
        <p:spPr>
          <a:xfrm>
            <a:off x="6000760" y="2214554"/>
            <a:ext cx="2714644" cy="343322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14282" y="1481328"/>
            <a:ext cx="5500726" cy="4948068"/>
          </a:xfrm>
        </p:spPr>
        <p:txBody>
          <a:bodyPr>
            <a:normAutofit fontScale="85000" lnSpcReduction="10000"/>
          </a:bodyPr>
          <a:lstStyle/>
          <a:p>
            <a:pPr>
              <a:buNone/>
            </a:pPr>
            <a:r>
              <a:rPr lang="en-US" sz="2200" dirty="0" smtClean="0">
                <a:latin typeface="Britannic Bold" pitchFamily="34" charset="0"/>
              </a:rPr>
              <a:t>	</a:t>
            </a:r>
            <a:r>
              <a:rPr lang="en-US" sz="2400" dirty="0" smtClean="0">
                <a:latin typeface="Britannic Bold" pitchFamily="34" charset="0"/>
              </a:rPr>
              <a:t>-For behaviorists, psychology is a purely objective experimental branch of natural science. Its theoretical, and most important, goal is the prediction and the control of the human’s behavior. The behavior of man, with all of its refinement and complexity, forms only a part of the behaviorist's total scheme of investigation.</a:t>
            </a:r>
          </a:p>
          <a:p>
            <a:r>
              <a:rPr lang="es-HN" sz="2400" dirty="0" smtClean="0">
                <a:latin typeface="Britannic Bold" pitchFamily="34" charset="0"/>
              </a:rPr>
              <a:t>Watson, as a </a:t>
            </a:r>
            <a:r>
              <a:rPr lang="es-HN" sz="2400" dirty="0" err="1" smtClean="0">
                <a:latin typeface="Britannic Bold" pitchFamily="34" charset="0"/>
              </a:rPr>
              <a:t>behaviorist</a:t>
            </a:r>
            <a:r>
              <a:rPr lang="es-HN" sz="2400" dirty="0" smtClean="0">
                <a:latin typeface="Britannic Bold" pitchFamily="34" charset="0"/>
              </a:rPr>
              <a:t>, </a:t>
            </a:r>
            <a:r>
              <a:rPr lang="es-HN" sz="2400" dirty="0" err="1" smtClean="0">
                <a:latin typeface="Britannic Bold" pitchFamily="34" charset="0"/>
              </a:rPr>
              <a:t>promoted</a:t>
            </a:r>
            <a:r>
              <a:rPr lang="es-HN" sz="2400" dirty="0" smtClean="0">
                <a:latin typeface="Britannic Bold" pitchFamily="34" charset="0"/>
              </a:rPr>
              <a:t> a series of ideas </a:t>
            </a:r>
            <a:r>
              <a:rPr lang="es-HN" sz="2400" dirty="0" err="1" smtClean="0">
                <a:latin typeface="Britannic Bold" pitchFamily="34" charset="0"/>
              </a:rPr>
              <a:t>that</a:t>
            </a:r>
            <a:r>
              <a:rPr lang="es-HN" sz="2400" dirty="0" smtClean="0">
                <a:latin typeface="Britannic Bold" pitchFamily="34" charset="0"/>
              </a:rPr>
              <a:t> </a:t>
            </a:r>
            <a:r>
              <a:rPr lang="es-HN" sz="2400" dirty="0" err="1" smtClean="0">
                <a:latin typeface="Britannic Bold" pitchFamily="34" charset="0"/>
              </a:rPr>
              <a:t>influenced</a:t>
            </a:r>
            <a:r>
              <a:rPr lang="es-HN" sz="2400" dirty="0" smtClean="0">
                <a:latin typeface="Britannic Bold" pitchFamily="34" charset="0"/>
              </a:rPr>
              <a:t> </a:t>
            </a:r>
            <a:r>
              <a:rPr lang="es-HN" sz="2400" dirty="0" err="1" smtClean="0">
                <a:latin typeface="Britannic Bold" pitchFamily="34" charset="0"/>
              </a:rPr>
              <a:t>further</a:t>
            </a:r>
            <a:r>
              <a:rPr lang="es-HN" sz="2400" dirty="0" smtClean="0">
                <a:latin typeface="Britannic Bold" pitchFamily="34" charset="0"/>
              </a:rPr>
              <a:t> </a:t>
            </a:r>
            <a:r>
              <a:rPr lang="es-HN" sz="2400" dirty="0" err="1" smtClean="0">
                <a:latin typeface="Britannic Bold" pitchFamily="34" charset="0"/>
              </a:rPr>
              <a:t>psychologists</a:t>
            </a:r>
            <a:r>
              <a:rPr lang="es-HN" sz="2400" dirty="0" smtClean="0">
                <a:latin typeface="Britannic Bold" pitchFamily="34" charset="0"/>
              </a:rPr>
              <a:t>. </a:t>
            </a:r>
            <a:r>
              <a:rPr lang="es-HN" sz="2400" dirty="0" err="1" smtClean="0">
                <a:latin typeface="Britannic Bold" pitchFamily="34" charset="0"/>
              </a:rPr>
              <a:t>Two</a:t>
            </a:r>
            <a:r>
              <a:rPr lang="es-HN" sz="2400" dirty="0" smtClean="0">
                <a:latin typeface="Britannic Bold" pitchFamily="34" charset="0"/>
              </a:rPr>
              <a:t> of </a:t>
            </a:r>
            <a:r>
              <a:rPr lang="es-HN" sz="2400" dirty="0" err="1" smtClean="0">
                <a:latin typeface="Britannic Bold" pitchFamily="34" charset="0"/>
              </a:rPr>
              <a:t>his</a:t>
            </a:r>
            <a:r>
              <a:rPr lang="es-HN" sz="2400" dirty="0" smtClean="0">
                <a:latin typeface="Britannic Bold" pitchFamily="34" charset="0"/>
              </a:rPr>
              <a:t> </a:t>
            </a:r>
            <a:r>
              <a:rPr lang="es-HN" sz="2400" dirty="0" err="1" smtClean="0">
                <a:latin typeface="Britannic Bold" pitchFamily="34" charset="0"/>
              </a:rPr>
              <a:t>most</a:t>
            </a:r>
            <a:r>
              <a:rPr lang="es-HN" sz="2400" dirty="0" smtClean="0">
                <a:latin typeface="Britannic Bold" pitchFamily="34" charset="0"/>
              </a:rPr>
              <a:t> </a:t>
            </a:r>
            <a:r>
              <a:rPr lang="es-HN" sz="2400" dirty="0" err="1" smtClean="0">
                <a:latin typeface="Britannic Bold" pitchFamily="34" charset="0"/>
              </a:rPr>
              <a:t>important</a:t>
            </a:r>
            <a:r>
              <a:rPr lang="es-HN" sz="2400" dirty="0" smtClean="0">
                <a:latin typeface="Britannic Bold" pitchFamily="34" charset="0"/>
              </a:rPr>
              <a:t> </a:t>
            </a:r>
            <a:r>
              <a:rPr lang="es-HN" sz="2400" dirty="0" err="1" smtClean="0">
                <a:latin typeface="Britannic Bold" pitchFamily="34" charset="0"/>
              </a:rPr>
              <a:t>works</a:t>
            </a:r>
            <a:r>
              <a:rPr lang="es-HN" sz="2400" dirty="0" smtClean="0">
                <a:latin typeface="Britannic Bold" pitchFamily="34" charset="0"/>
              </a:rPr>
              <a:t> are “Little Albert” and </a:t>
            </a:r>
            <a:r>
              <a:rPr lang="es-HN" sz="2400" dirty="0" err="1" smtClean="0">
                <a:latin typeface="Britannic Bold" pitchFamily="34" charset="0"/>
              </a:rPr>
              <a:t>his</a:t>
            </a:r>
            <a:r>
              <a:rPr lang="es-HN" sz="2400" dirty="0" smtClean="0">
                <a:latin typeface="Britannic Bold" pitchFamily="34" charset="0"/>
              </a:rPr>
              <a:t> “</a:t>
            </a:r>
            <a:r>
              <a:rPr lang="es-HN" sz="2400" dirty="0" err="1" smtClean="0">
                <a:latin typeface="Britannic Bold" pitchFamily="34" charset="0"/>
              </a:rPr>
              <a:t>Twelve</a:t>
            </a:r>
            <a:r>
              <a:rPr lang="es-HN" sz="2400" dirty="0" smtClean="0">
                <a:latin typeface="Britannic Bold" pitchFamily="34" charset="0"/>
              </a:rPr>
              <a:t> </a:t>
            </a:r>
            <a:r>
              <a:rPr lang="es-HN" sz="2400" dirty="0" err="1" smtClean="0">
                <a:latin typeface="Britannic Bold" pitchFamily="34" charset="0"/>
              </a:rPr>
              <a:t>Infant’s</a:t>
            </a:r>
            <a:r>
              <a:rPr lang="es-HN" sz="2400" dirty="0" smtClean="0">
                <a:latin typeface="Britannic Bold" pitchFamily="34" charset="0"/>
              </a:rPr>
              <a:t>” </a:t>
            </a:r>
            <a:r>
              <a:rPr lang="es-HN" sz="2400" dirty="0" err="1" smtClean="0">
                <a:latin typeface="Britannic Bold" pitchFamily="34" charset="0"/>
              </a:rPr>
              <a:t>quote</a:t>
            </a:r>
            <a:r>
              <a:rPr lang="es-HN" sz="2400" dirty="0" smtClean="0">
                <a:latin typeface="Britannic Bold" pitchFamily="34" charset="0"/>
              </a:rPr>
              <a:t>. </a:t>
            </a:r>
            <a:r>
              <a:rPr lang="es-HN" sz="2400" dirty="0" err="1" smtClean="0">
                <a:latin typeface="Britannic Bold" pitchFamily="34" charset="0"/>
              </a:rPr>
              <a:t>These</a:t>
            </a:r>
            <a:r>
              <a:rPr lang="es-HN" sz="2400" dirty="0" smtClean="0">
                <a:latin typeface="Britannic Bold" pitchFamily="34" charset="0"/>
              </a:rPr>
              <a:t> </a:t>
            </a:r>
            <a:r>
              <a:rPr lang="es-HN" sz="2400" dirty="0" err="1" smtClean="0">
                <a:latin typeface="Britannic Bold" pitchFamily="34" charset="0"/>
              </a:rPr>
              <a:t>two</a:t>
            </a:r>
            <a:r>
              <a:rPr lang="es-HN" sz="2400" dirty="0" smtClean="0">
                <a:latin typeface="Britannic Bold" pitchFamily="34" charset="0"/>
              </a:rPr>
              <a:t> ideas Watson </a:t>
            </a:r>
            <a:r>
              <a:rPr lang="es-HN" sz="2400" dirty="0" err="1" smtClean="0">
                <a:latin typeface="Britannic Bold" pitchFamily="34" charset="0"/>
              </a:rPr>
              <a:t>presented</a:t>
            </a:r>
            <a:r>
              <a:rPr lang="es-HN" sz="2400" dirty="0" smtClean="0">
                <a:latin typeface="Britannic Bold" pitchFamily="34" charset="0"/>
              </a:rPr>
              <a:t> </a:t>
            </a:r>
            <a:r>
              <a:rPr lang="es-HN" sz="2400" dirty="0" err="1" smtClean="0">
                <a:latin typeface="Britannic Bold" pitchFamily="34" charset="0"/>
              </a:rPr>
              <a:t>were</a:t>
            </a:r>
            <a:r>
              <a:rPr lang="es-HN" sz="2400" dirty="0" smtClean="0">
                <a:latin typeface="Britannic Bold" pitchFamily="34" charset="0"/>
              </a:rPr>
              <a:t> </a:t>
            </a:r>
            <a:r>
              <a:rPr lang="es-HN" sz="2400" dirty="0" err="1" smtClean="0">
                <a:latin typeface="Britannic Bold" pitchFamily="34" charset="0"/>
              </a:rPr>
              <a:t>basic</a:t>
            </a:r>
            <a:r>
              <a:rPr lang="es-HN" sz="2400" dirty="0" smtClean="0">
                <a:latin typeface="Britannic Bold" pitchFamily="34" charset="0"/>
              </a:rPr>
              <a:t> </a:t>
            </a:r>
            <a:r>
              <a:rPr lang="es-HN" sz="2400" dirty="0" err="1" smtClean="0">
                <a:latin typeface="Britannic Bold" pitchFamily="34" charset="0"/>
              </a:rPr>
              <a:t>to</a:t>
            </a:r>
            <a:r>
              <a:rPr lang="es-HN" sz="2400" dirty="0" smtClean="0">
                <a:latin typeface="Britannic Bold" pitchFamily="34" charset="0"/>
              </a:rPr>
              <a:t> the </a:t>
            </a:r>
            <a:r>
              <a:rPr lang="es-HN" sz="2400" dirty="0" err="1" smtClean="0">
                <a:latin typeface="Britannic Bold" pitchFamily="34" charset="0"/>
              </a:rPr>
              <a:t>foundation</a:t>
            </a:r>
            <a:r>
              <a:rPr lang="es-HN" sz="2400" dirty="0" smtClean="0">
                <a:latin typeface="Britannic Bold" pitchFamily="34" charset="0"/>
              </a:rPr>
              <a:t> of </a:t>
            </a:r>
            <a:r>
              <a:rPr lang="es-HN" sz="2400" dirty="0" err="1" smtClean="0">
                <a:latin typeface="Britannic Bold" pitchFamily="34" charset="0"/>
              </a:rPr>
              <a:t>behaviorism</a:t>
            </a:r>
            <a:r>
              <a:rPr lang="es-HN" sz="2400" dirty="0" smtClean="0">
                <a:latin typeface="Britannic Bold" pitchFamily="34" charset="0"/>
              </a:rPr>
              <a:t>, </a:t>
            </a:r>
            <a:r>
              <a:rPr lang="es-HN" sz="2400" dirty="0" err="1" smtClean="0">
                <a:latin typeface="Britannic Bold" pitchFamily="34" charset="0"/>
              </a:rPr>
              <a:t>which</a:t>
            </a:r>
            <a:r>
              <a:rPr lang="es-HN" sz="2400" dirty="0" smtClean="0">
                <a:latin typeface="Britannic Bold" pitchFamily="34" charset="0"/>
              </a:rPr>
              <a:t> </a:t>
            </a:r>
            <a:r>
              <a:rPr lang="es-HN" sz="2400" dirty="0" err="1" smtClean="0">
                <a:latin typeface="Britannic Bold" pitchFamily="34" charset="0"/>
              </a:rPr>
              <a:t>then</a:t>
            </a:r>
            <a:r>
              <a:rPr lang="es-HN" sz="2400" dirty="0" smtClean="0">
                <a:latin typeface="Britannic Bold" pitchFamily="34" charset="0"/>
              </a:rPr>
              <a:t> </a:t>
            </a:r>
            <a:r>
              <a:rPr lang="es-HN" sz="2400" dirty="0" err="1" smtClean="0">
                <a:latin typeface="Britannic Bold" pitchFamily="34" charset="0"/>
              </a:rPr>
              <a:t>became</a:t>
            </a:r>
            <a:r>
              <a:rPr lang="es-HN" sz="2400" dirty="0" smtClean="0">
                <a:latin typeface="Britannic Bold" pitchFamily="34" charset="0"/>
              </a:rPr>
              <a:t> a fundamental pillar of </a:t>
            </a:r>
            <a:r>
              <a:rPr lang="es-HN" sz="2400" dirty="0" err="1" smtClean="0">
                <a:latin typeface="Britannic Bold" pitchFamily="34" charset="0"/>
              </a:rPr>
              <a:t>what</a:t>
            </a:r>
            <a:r>
              <a:rPr lang="es-HN" sz="2400" dirty="0" smtClean="0">
                <a:latin typeface="Britannic Bold" pitchFamily="34" charset="0"/>
              </a:rPr>
              <a:t> </a:t>
            </a:r>
            <a:r>
              <a:rPr lang="es-HN" sz="2400" dirty="0" err="1" smtClean="0">
                <a:latin typeface="Britannic Bold" pitchFamily="34" charset="0"/>
              </a:rPr>
              <a:t>today</a:t>
            </a:r>
            <a:r>
              <a:rPr lang="es-HN" sz="2400" dirty="0" smtClean="0">
                <a:latin typeface="Britannic Bold" pitchFamily="34" charset="0"/>
              </a:rPr>
              <a:t> defines </a:t>
            </a:r>
            <a:r>
              <a:rPr lang="es-HN" sz="2400" dirty="0" err="1" smtClean="0">
                <a:latin typeface="Britannic Bold" pitchFamily="34" charset="0"/>
              </a:rPr>
              <a:t>psychology</a:t>
            </a:r>
            <a:r>
              <a:rPr lang="es-HN" sz="2400" dirty="0" smtClean="0">
                <a:latin typeface="Britannic Bold" pitchFamily="34" charset="0"/>
              </a:rPr>
              <a:t>. </a:t>
            </a:r>
            <a:endParaRPr lang="en-US" sz="2400" dirty="0">
              <a:latin typeface="Britannic Bold" pitchFamily="34" charset="0"/>
            </a:endParaRPr>
          </a:p>
        </p:txBody>
      </p:sp>
      <p:sp>
        <p:nvSpPr>
          <p:cNvPr id="3" name="2 Título"/>
          <p:cNvSpPr>
            <a:spLocks noGrp="1"/>
          </p:cNvSpPr>
          <p:nvPr>
            <p:ph type="title"/>
          </p:nvPr>
        </p:nvSpPr>
        <p:spPr/>
        <p:txBody>
          <a:bodyPr>
            <a:normAutofit fontScale="90000"/>
          </a:bodyPr>
          <a:lstStyle/>
          <a:p>
            <a:pPr algn="ctr"/>
            <a:r>
              <a:rPr lang="es-HN" dirty="0" err="1" smtClean="0"/>
              <a:t>What</a:t>
            </a:r>
            <a:r>
              <a:rPr lang="es-HN" dirty="0" smtClean="0"/>
              <a:t> </a:t>
            </a:r>
            <a:r>
              <a:rPr lang="es-HN" dirty="0" err="1" smtClean="0"/>
              <a:t>is</a:t>
            </a:r>
            <a:r>
              <a:rPr lang="es-HN" dirty="0" smtClean="0"/>
              <a:t> </a:t>
            </a:r>
            <a:r>
              <a:rPr lang="es-HN" dirty="0" err="1" smtClean="0"/>
              <a:t>psychology</a:t>
            </a:r>
            <a:r>
              <a:rPr lang="es-HN" dirty="0" smtClean="0"/>
              <a:t> </a:t>
            </a:r>
            <a:r>
              <a:rPr lang="es-HN" dirty="0" err="1" smtClean="0"/>
              <a:t>for</a:t>
            </a:r>
            <a:r>
              <a:rPr lang="es-HN" dirty="0" smtClean="0"/>
              <a:t> </a:t>
            </a:r>
            <a:r>
              <a:rPr lang="es-HN" dirty="0" err="1" smtClean="0"/>
              <a:t>behaviorists</a:t>
            </a:r>
            <a:r>
              <a:rPr lang="es-HN" dirty="0" smtClean="0"/>
              <a:t>?</a:t>
            </a:r>
            <a:endParaRPr lang="en-US" dirty="0"/>
          </a:p>
        </p:txBody>
      </p:sp>
      <p:pic>
        <p:nvPicPr>
          <p:cNvPr id="4" name="3 Imagen" descr="PSYCH.jpg"/>
          <p:cNvPicPr>
            <a:picLocks noChangeAspect="1"/>
          </p:cNvPicPr>
          <p:nvPr/>
        </p:nvPicPr>
        <p:blipFill>
          <a:blip r:embed="rId2" cstate="print"/>
          <a:stretch>
            <a:fillRect/>
          </a:stretch>
        </p:blipFill>
        <p:spPr>
          <a:xfrm>
            <a:off x="5929322" y="1714488"/>
            <a:ext cx="2798768" cy="36816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600200"/>
            <a:ext cx="8401080" cy="5043510"/>
          </a:xfrm>
        </p:spPr>
        <p:txBody>
          <a:bodyPr>
            <a:normAutofit/>
          </a:bodyPr>
          <a:lstStyle/>
          <a:p>
            <a:pPr>
              <a:buNone/>
            </a:pPr>
            <a:r>
              <a:rPr lang="en-US" sz="2200" dirty="0" smtClean="0">
                <a:latin typeface="Britannic Bold" pitchFamily="34" charset="0"/>
              </a:rPr>
              <a:t>					</a:t>
            </a:r>
            <a:r>
              <a:rPr lang="en-US" sz="2500" dirty="0" smtClean="0">
                <a:latin typeface="Britannic Bold" pitchFamily="34" charset="0"/>
              </a:rPr>
              <a:t>        As Watson concluded his 				        research at Chicago, he 				        published the article 				        "</a:t>
            </a:r>
            <a:r>
              <a:rPr lang="en-US" sz="2500" dirty="0">
                <a:latin typeface="Britannic Bold" pitchFamily="34" charset="0"/>
              </a:rPr>
              <a:t>Psychology as the Behaviorist Views It" — sometimes called "The Behaviorist Manifesto". </a:t>
            </a:r>
            <a:r>
              <a:rPr lang="en-US" sz="2500" dirty="0" smtClean="0">
                <a:latin typeface="Britannic Bold" pitchFamily="34" charset="0"/>
              </a:rPr>
              <a:t> This article was said to be the start of Watson and his behaviorism idea, and it clearly states his position regarding behaviorism. In his article, Watson outlined the most important features of the new philosophy of psychology he had developed: “behaviorism”. </a:t>
            </a:r>
          </a:p>
          <a:p>
            <a:endParaRPr lang="en-US" dirty="0"/>
          </a:p>
        </p:txBody>
      </p:sp>
      <p:sp>
        <p:nvSpPr>
          <p:cNvPr id="2" name="1 Título"/>
          <p:cNvSpPr>
            <a:spLocks noGrp="1"/>
          </p:cNvSpPr>
          <p:nvPr>
            <p:ph type="title"/>
          </p:nvPr>
        </p:nvSpPr>
        <p:spPr/>
        <p:txBody>
          <a:bodyPr>
            <a:normAutofit fontScale="90000"/>
          </a:bodyPr>
          <a:lstStyle/>
          <a:p>
            <a:pPr algn="ctr"/>
            <a:r>
              <a:rPr lang="es-HN" dirty="0" smtClean="0"/>
              <a:t>				Watson and	</a:t>
            </a:r>
            <a:br>
              <a:rPr lang="es-HN" dirty="0" smtClean="0"/>
            </a:br>
            <a:r>
              <a:rPr lang="es-HN" dirty="0" smtClean="0"/>
              <a:t>				</a:t>
            </a:r>
            <a:r>
              <a:rPr lang="es-HN" dirty="0" err="1" smtClean="0"/>
              <a:t>Behaviorism</a:t>
            </a:r>
            <a:endParaRPr lang="en-US" dirty="0"/>
          </a:p>
        </p:txBody>
      </p:sp>
      <p:pic>
        <p:nvPicPr>
          <p:cNvPr id="4" name="3 Imagen" descr="SA69247.jpg"/>
          <p:cNvPicPr>
            <a:picLocks noChangeAspect="1"/>
          </p:cNvPicPr>
          <p:nvPr/>
        </p:nvPicPr>
        <p:blipFill>
          <a:blip r:embed="rId2" cstate="print"/>
          <a:stretch>
            <a:fillRect/>
          </a:stretch>
        </p:blipFill>
        <p:spPr>
          <a:xfrm>
            <a:off x="714348" y="285728"/>
            <a:ext cx="3929090" cy="260302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normAutofit/>
          </a:bodyPr>
          <a:lstStyle/>
          <a:p>
            <a:r>
              <a:rPr lang="es-HN" dirty="0" smtClean="0">
                <a:latin typeface="Britannic Bold" pitchFamily="34" charset="0"/>
              </a:rPr>
              <a:t>In </a:t>
            </a:r>
            <a:r>
              <a:rPr lang="es-HN" dirty="0" err="1" smtClean="0">
                <a:latin typeface="Britannic Bold" pitchFamily="34" charset="0"/>
              </a:rPr>
              <a:t>this</a:t>
            </a:r>
            <a:r>
              <a:rPr lang="es-HN" dirty="0" smtClean="0">
                <a:latin typeface="Britannic Bold" pitchFamily="34" charset="0"/>
              </a:rPr>
              <a:t> </a:t>
            </a:r>
            <a:r>
              <a:rPr lang="es-HN" dirty="0" err="1" smtClean="0">
                <a:latin typeface="Britannic Bold" pitchFamily="34" charset="0"/>
              </a:rPr>
              <a:t>article</a:t>
            </a:r>
            <a:r>
              <a:rPr lang="es-HN" dirty="0" smtClean="0">
                <a:latin typeface="Britannic Bold" pitchFamily="34" charset="0"/>
              </a:rPr>
              <a:t>, Watson </a:t>
            </a:r>
            <a:r>
              <a:rPr lang="es-HN" dirty="0" err="1" smtClean="0">
                <a:latin typeface="Britannic Bold" pitchFamily="34" charset="0"/>
              </a:rPr>
              <a:t>states</a:t>
            </a:r>
            <a:r>
              <a:rPr lang="es-HN" dirty="0" smtClean="0">
                <a:latin typeface="Britannic Bold" pitchFamily="34" charset="0"/>
              </a:rPr>
              <a:t> </a:t>
            </a:r>
            <a:r>
              <a:rPr lang="es-HN" dirty="0" err="1" smtClean="0">
                <a:latin typeface="Britannic Bold" pitchFamily="34" charset="0"/>
              </a:rPr>
              <a:t>his</a:t>
            </a:r>
            <a:r>
              <a:rPr lang="es-HN" dirty="0" smtClean="0">
                <a:latin typeface="Britannic Bold" pitchFamily="34" charset="0"/>
              </a:rPr>
              <a:t> clear position </a:t>
            </a:r>
            <a:r>
              <a:rPr lang="es-HN" dirty="0" err="1" smtClean="0">
                <a:latin typeface="Britannic Bold" pitchFamily="34" charset="0"/>
              </a:rPr>
              <a:t>regarding</a:t>
            </a:r>
            <a:r>
              <a:rPr lang="es-HN" dirty="0" smtClean="0">
                <a:latin typeface="Britannic Bold" pitchFamily="34" charset="0"/>
              </a:rPr>
              <a:t> </a:t>
            </a:r>
            <a:r>
              <a:rPr lang="es-HN" dirty="0" err="1" smtClean="0">
                <a:latin typeface="Britannic Bold" pitchFamily="34" charset="0"/>
              </a:rPr>
              <a:t>his</a:t>
            </a:r>
            <a:r>
              <a:rPr lang="es-HN" dirty="0" smtClean="0">
                <a:latin typeface="Britannic Bold" pitchFamily="34" charset="0"/>
              </a:rPr>
              <a:t> idea, </a:t>
            </a:r>
            <a:r>
              <a:rPr lang="es-HN" dirty="0" err="1" smtClean="0">
                <a:latin typeface="Britannic Bold" pitchFamily="34" charset="0"/>
              </a:rPr>
              <a:t>thus</a:t>
            </a:r>
            <a:r>
              <a:rPr lang="es-HN" dirty="0" smtClean="0">
                <a:latin typeface="Britannic Bold" pitchFamily="34" charset="0"/>
              </a:rPr>
              <a:t>, he </a:t>
            </a:r>
            <a:r>
              <a:rPr lang="es-HN" dirty="0" err="1" smtClean="0">
                <a:latin typeface="Britannic Bold" pitchFamily="34" charset="0"/>
              </a:rPr>
              <a:t>stated</a:t>
            </a:r>
            <a:r>
              <a:rPr lang="es-HN" dirty="0" smtClean="0">
                <a:latin typeface="Britannic Bold" pitchFamily="34" charset="0"/>
              </a:rPr>
              <a:t> </a:t>
            </a:r>
            <a:r>
              <a:rPr lang="es-HN" dirty="0" err="1" smtClean="0">
                <a:latin typeface="Britannic Bold" pitchFamily="34" charset="0"/>
              </a:rPr>
              <a:t>it</a:t>
            </a:r>
            <a:r>
              <a:rPr lang="es-HN" dirty="0" smtClean="0">
                <a:latin typeface="Britannic Bold" pitchFamily="34" charset="0"/>
              </a:rPr>
              <a:t> in the </a:t>
            </a:r>
            <a:r>
              <a:rPr lang="es-HN" dirty="0" err="1" smtClean="0">
                <a:latin typeface="Britannic Bold" pitchFamily="34" charset="0"/>
              </a:rPr>
              <a:t>first</a:t>
            </a:r>
            <a:r>
              <a:rPr lang="es-HN" dirty="0" smtClean="0">
                <a:latin typeface="Britannic Bold" pitchFamily="34" charset="0"/>
              </a:rPr>
              <a:t> </a:t>
            </a:r>
            <a:r>
              <a:rPr lang="es-HN" dirty="0" err="1" smtClean="0">
                <a:latin typeface="Britannic Bold" pitchFamily="34" charset="0"/>
              </a:rPr>
              <a:t>paragraph</a:t>
            </a:r>
            <a:r>
              <a:rPr lang="es-HN" dirty="0" smtClean="0">
                <a:latin typeface="Britannic Bold" pitchFamily="34" charset="0"/>
              </a:rPr>
              <a:t> of the </a:t>
            </a:r>
            <a:r>
              <a:rPr lang="es-HN" dirty="0" err="1" smtClean="0">
                <a:latin typeface="Britannic Bold" pitchFamily="34" charset="0"/>
              </a:rPr>
              <a:t>article</a:t>
            </a:r>
            <a:r>
              <a:rPr lang="es-HN" dirty="0" smtClean="0">
                <a:latin typeface="Britannic Bold" pitchFamily="34" charset="0"/>
              </a:rPr>
              <a:t>: </a:t>
            </a:r>
          </a:p>
          <a:p>
            <a:endParaRPr lang="en-US" dirty="0"/>
          </a:p>
        </p:txBody>
      </p:sp>
      <p:pic>
        <p:nvPicPr>
          <p:cNvPr id="4" name="3 Imagen" descr="1913watson.jpg"/>
          <p:cNvPicPr>
            <a:picLocks noChangeAspect="1"/>
          </p:cNvPicPr>
          <p:nvPr/>
        </p:nvPicPr>
        <p:blipFill>
          <a:blip r:embed="rId2" cstate="print"/>
          <a:stretch>
            <a:fillRect/>
          </a:stretch>
        </p:blipFill>
        <p:spPr>
          <a:xfrm>
            <a:off x="1357290" y="2214554"/>
            <a:ext cx="6960592" cy="3619508"/>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428604"/>
            <a:ext cx="5857916" cy="6072230"/>
          </a:xfrm>
        </p:spPr>
        <p:txBody>
          <a:bodyPr anchor="t">
            <a:normAutofit fontScale="85000" lnSpcReduction="20000"/>
          </a:bodyPr>
          <a:lstStyle/>
          <a:p>
            <a:r>
              <a:rPr lang="en-US" sz="2600" dirty="0" smtClean="0">
                <a:latin typeface="Britannic Bold" pitchFamily="34" charset="0"/>
              </a:rPr>
              <a:t>In response to introspection, Watson and other premature behaviorists believed that controlled laboratory studies were the most effective and detailed way to study learning. With this advance, the manipulation of the learners environment became easier. This progress stands in contrast to techniques that placed the emphasis for learning in the mind of the called “learner”. Watson’s article, presented in 1913, is often given credit for the founding of behaviorism, and after its publication it had a insignificant impact. His second text, “Psychology from the Standpoint of a Behaviorist” is probably more responsible for introducing behaviorist values to a generation of future scholars of learning. In this way, Watson prepared psychologists and educators for the highly influential work of Skinner and other radical behaviorists in following decades.</a:t>
            </a:r>
          </a:p>
          <a:p>
            <a:endParaRPr lang="en-US" dirty="0"/>
          </a:p>
        </p:txBody>
      </p:sp>
      <p:pic>
        <p:nvPicPr>
          <p:cNvPr id="4" name="3 Imagen" descr="22885598n.jpg"/>
          <p:cNvPicPr>
            <a:picLocks noChangeAspect="1"/>
          </p:cNvPicPr>
          <p:nvPr/>
        </p:nvPicPr>
        <p:blipFill>
          <a:blip r:embed="rId2" cstate="print"/>
          <a:stretch>
            <a:fillRect/>
          </a:stretch>
        </p:blipFill>
        <p:spPr>
          <a:xfrm>
            <a:off x="6429388" y="3000372"/>
            <a:ext cx="2286012" cy="3429018"/>
          </a:xfrm>
          <a:prstGeom prst="rect">
            <a:avLst/>
          </a:prstGeom>
        </p:spPr>
      </p:pic>
      <p:sp>
        <p:nvSpPr>
          <p:cNvPr id="5" name="4 Flecha abajo"/>
          <p:cNvSpPr/>
          <p:nvPr/>
        </p:nvSpPr>
        <p:spPr>
          <a:xfrm>
            <a:off x="6786578" y="428604"/>
            <a:ext cx="1428760" cy="2214578"/>
          </a:xfrm>
          <a:prstGeom prst="downArrow">
            <a:avLst/>
          </a:prstGeom>
          <a:solidFill>
            <a:srgbClr val="FFFF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353</TotalTime>
  <Words>1267</Words>
  <Application>Microsoft Office PowerPoint</Application>
  <PresentationFormat>On-screen Show (4:3)</PresentationFormat>
  <Paragraphs>143</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Concurrencia</vt:lpstr>
      <vt:lpstr>JOHN B. WATSON</vt:lpstr>
      <vt:lpstr>Early Life</vt:lpstr>
      <vt:lpstr>Slide 3</vt:lpstr>
      <vt:lpstr>Slide 4</vt:lpstr>
      <vt:lpstr>Personal Life</vt:lpstr>
      <vt:lpstr>What is psychology for behaviorists?</vt:lpstr>
      <vt:lpstr>    Watson and      Behaviorism</vt:lpstr>
      <vt:lpstr>Slide 8</vt:lpstr>
      <vt:lpstr>Slide 9</vt:lpstr>
      <vt:lpstr>“Psychology from the Standpoint of a Behaviorist”</vt:lpstr>
      <vt:lpstr>Slide 11</vt:lpstr>
      <vt:lpstr>“Twelve Infants”</vt:lpstr>
      <vt:lpstr>Little Albert</vt:lpstr>
      <vt:lpstr>Slide 14</vt:lpstr>
      <vt:lpstr>Slide 15</vt:lpstr>
      <vt:lpstr>Slide 16</vt:lpstr>
      <vt:lpstr>Watson’s Challenge</vt:lpstr>
      <vt:lpstr>LITTLE ALBERT AT A GLANCE..</vt:lpstr>
      <vt:lpstr>Acheivements and Awards</vt:lpstr>
      <vt:lpstr>The End of the Watson Era</vt:lpstr>
      <vt:lpstr>Slide 21</vt:lpstr>
      <vt:lpstr>Bibliography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B. WATSON</dc:title>
  <dc:creator>Nora</dc:creator>
  <cp:lastModifiedBy>Comp13</cp:lastModifiedBy>
  <cp:revision>39</cp:revision>
  <dcterms:created xsi:type="dcterms:W3CDTF">2009-11-04T03:34:50Z</dcterms:created>
  <dcterms:modified xsi:type="dcterms:W3CDTF">2009-11-11T15:37:28Z</dcterms:modified>
</cp:coreProperties>
</file>